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264" r:id="rId3"/>
    <p:sldId id="281" r:id="rId4"/>
    <p:sldId id="259" r:id="rId5"/>
    <p:sldId id="260" r:id="rId6"/>
    <p:sldId id="263" r:id="rId7"/>
    <p:sldId id="257" r:id="rId8"/>
    <p:sldId id="258" r:id="rId9"/>
    <p:sldId id="268" r:id="rId10"/>
    <p:sldId id="267" r:id="rId11"/>
    <p:sldId id="269" r:id="rId12"/>
    <p:sldId id="265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9472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64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BD7CF-E206-441F-8ED3-4493C443498F}" type="datetimeFigureOut">
              <a:rPr lang="zh-CN" altLang="en-US" smtClean="0"/>
              <a:t>2021/1/16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52AB-B3D2-474F-B46C-2BF4E2516C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17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B1707-6A80-484F-B7F2-A74C39B6BB70}" type="datetimeFigureOut">
              <a:rPr lang="zh-CN" altLang="en-US" smtClean="0"/>
              <a:t>2021/1/16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10D7C-06AA-440E-9E70-33BBF98305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3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0D7C-06AA-440E-9E70-33BBF98305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7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" y="1022865"/>
            <a:ext cx="9144000" cy="58351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7544" y="653532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Synthesis of </a:t>
            </a:r>
            <a:r>
              <a:rPr lang="en-US" altLang="zh-CN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Rare Sugar</a:t>
            </a:r>
          </a:p>
          <a:p>
            <a:r>
              <a:rPr lang="en-US" altLang="zh-CN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</a:t>
            </a:r>
            <a:r>
              <a:rPr lang="en-US" altLang="zh-CN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Nature</a:t>
            </a:r>
            <a:r>
              <a:rPr lang="en-US" altLang="zh-CN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2020, </a:t>
            </a:r>
            <a:r>
              <a:rPr lang="en-US" altLang="zh-CN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578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403–408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2708920"/>
            <a:ext cx="9144000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283968" y="6388288"/>
            <a:ext cx="4621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Robert M. </a:t>
            </a:r>
            <a:r>
              <a:rPr lang="en-US" altLang="zh-CN" sz="1600" dirty="0" err="1" smtClean="0"/>
              <a:t>Waymouth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ACS </a:t>
            </a:r>
            <a:r>
              <a:rPr lang="en-US" altLang="zh-CN" sz="1600" i="1" dirty="0" err="1"/>
              <a:t>Catal</a:t>
            </a:r>
            <a:r>
              <a:rPr lang="en-US" altLang="zh-CN" sz="1600" i="1" dirty="0"/>
              <a:t>. </a:t>
            </a:r>
            <a:r>
              <a:rPr lang="en-US" altLang="zh-CN" sz="1600" b="1" dirty="0"/>
              <a:t>2016</a:t>
            </a:r>
            <a:r>
              <a:rPr lang="en-US" altLang="zh-CN" sz="1600" dirty="0"/>
              <a:t>, </a:t>
            </a:r>
            <a:r>
              <a:rPr lang="en-US" altLang="zh-CN" sz="1600" i="1" dirty="0"/>
              <a:t>6</a:t>
            </a:r>
            <a:r>
              <a:rPr lang="en-US" altLang="zh-CN" sz="1600" dirty="0"/>
              <a:t>, 4653−4659</a:t>
            </a:r>
            <a:endParaRPr lang="zh-CN" altLang="en-US" sz="16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13338"/>
              </p:ext>
            </p:extLst>
          </p:nvPr>
        </p:nvGraphicFramePr>
        <p:xfrm>
          <a:off x="909774" y="3225006"/>
          <a:ext cx="7643812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CS ChemDraw Drawing" r:id="rId3" imgW="7644049" imgH="2508130" progId="ChemDraw.Document.6.0">
                  <p:embed/>
                </p:oleObj>
              </mc:Choice>
              <mc:Fallback>
                <p:oleObj name="CS ChemDraw Drawing" r:id="rId3" imgW="7644049" imgH="2508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774" y="3225006"/>
                        <a:ext cx="7643812" cy="25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32822"/>
              </p:ext>
            </p:extLst>
          </p:nvPr>
        </p:nvGraphicFramePr>
        <p:xfrm>
          <a:off x="2548036" y="764704"/>
          <a:ext cx="3471863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CS ChemDraw Drawing" r:id="rId5" imgW="3471153" imgH="1977875" progId="ChemDraw.Document.6.0">
                  <p:embed/>
                </p:oleObj>
              </mc:Choice>
              <mc:Fallback>
                <p:oleObj name="CS ChemDraw Drawing" r:id="rId5" imgW="3471153" imgH="1977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8036" y="764704"/>
                        <a:ext cx="3471863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303039"/>
            <a:ext cx="406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Oxidation of unprotected saccharide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940152" y="2924944"/>
            <a:ext cx="3203848" cy="3024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2924944"/>
            <a:ext cx="5940152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19872" y="6488668"/>
            <a:ext cx="5605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Adriaan</a:t>
            </a:r>
            <a:r>
              <a:rPr lang="en-US" altLang="zh-CN" sz="1600" dirty="0"/>
              <a:t> J. </a:t>
            </a:r>
            <a:r>
              <a:rPr lang="en-US" altLang="zh-CN" sz="1600" dirty="0" err="1" smtClean="0"/>
              <a:t>Minnaard</a:t>
            </a:r>
            <a:r>
              <a:rPr lang="en-US" altLang="zh-CN" sz="1600" dirty="0" smtClean="0"/>
              <a:t>. </a:t>
            </a:r>
            <a:r>
              <a:rPr lang="de-DE" altLang="zh-CN" sz="1600" i="1" dirty="0" smtClean="0"/>
              <a:t>Angew</a:t>
            </a:r>
            <a:r>
              <a:rPr lang="de-DE" altLang="zh-CN" sz="1600" i="1" dirty="0"/>
              <a:t>. Chem. Int. Ed. </a:t>
            </a:r>
            <a:r>
              <a:rPr lang="de-DE" altLang="zh-CN" sz="1600" b="1" dirty="0"/>
              <a:t>2013</a:t>
            </a:r>
            <a:r>
              <a:rPr lang="de-DE" altLang="zh-CN" sz="1600" dirty="0"/>
              <a:t>, </a:t>
            </a:r>
            <a:r>
              <a:rPr lang="de-DE" altLang="zh-CN" sz="1600" i="1" dirty="0"/>
              <a:t>52</a:t>
            </a:r>
            <a:r>
              <a:rPr lang="de-DE" altLang="zh-CN" sz="1600" dirty="0"/>
              <a:t>, 7809 –7812</a:t>
            </a:r>
            <a:endParaRPr lang="zh-CN" altLang="en-US" sz="16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6370"/>
              </p:ext>
            </p:extLst>
          </p:nvPr>
        </p:nvGraphicFramePr>
        <p:xfrm>
          <a:off x="1639912" y="1488703"/>
          <a:ext cx="57404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CS ChemDraw Drawing" r:id="rId3" imgW="5740670" imgH="1292075" progId="ChemDraw.Document.6.0">
                  <p:embed/>
                </p:oleObj>
              </mc:Choice>
              <mc:Fallback>
                <p:oleObj name="CS ChemDraw Drawing" r:id="rId3" imgW="5740670" imgH="12920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912" y="1488703"/>
                        <a:ext cx="5740400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75517"/>
              </p:ext>
            </p:extLst>
          </p:nvPr>
        </p:nvGraphicFramePr>
        <p:xfrm>
          <a:off x="179512" y="3140968"/>
          <a:ext cx="860107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CS ChemDraw Drawing" r:id="rId5" imgW="8601143" imgH="2181944" progId="ChemDraw.Document.6.0">
                  <p:embed/>
                </p:oleObj>
              </mc:Choice>
              <mc:Fallback>
                <p:oleObj name="CS ChemDraw Drawing" r:id="rId5" imgW="8601143" imgH="2181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140968"/>
                        <a:ext cx="8601075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303039"/>
            <a:ext cx="406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Oxidation of unprotected saccharide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988840"/>
            <a:ext cx="9144000" cy="439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672455" y="6484694"/>
            <a:ext cx="4042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Muramatsu</a:t>
            </a:r>
            <a:r>
              <a:rPr lang="en-US" altLang="zh-CN" sz="1600" dirty="0"/>
              <a:t>, W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Org</a:t>
            </a:r>
            <a:r>
              <a:rPr lang="en-US" altLang="zh-CN" sz="1600" i="1" dirty="0"/>
              <a:t>. </a:t>
            </a:r>
            <a:r>
              <a:rPr lang="en-US" altLang="zh-CN" sz="1600" i="1" dirty="0" err="1"/>
              <a:t>Lett</a:t>
            </a:r>
            <a:r>
              <a:rPr lang="en-US" altLang="zh-CN" sz="1600" dirty="0"/>
              <a:t>. </a:t>
            </a:r>
            <a:r>
              <a:rPr lang="en-US" altLang="zh-CN" sz="1600" b="1" dirty="0" smtClean="0"/>
              <a:t>2014</a:t>
            </a:r>
            <a:r>
              <a:rPr lang="en-US" altLang="zh-CN" sz="1600" dirty="0" smtClean="0"/>
              <a:t>,</a:t>
            </a:r>
            <a:r>
              <a:rPr lang="en-US" altLang="zh-CN" sz="1600" i="1" dirty="0" smtClean="0"/>
              <a:t>16</a:t>
            </a:r>
            <a:r>
              <a:rPr lang="en-US" altLang="zh-CN" sz="1600" dirty="0"/>
              <a:t>, 4846–4849</a:t>
            </a:r>
            <a:endParaRPr lang="zh-CN" altLang="en-US" sz="1600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79575"/>
              </p:ext>
            </p:extLst>
          </p:nvPr>
        </p:nvGraphicFramePr>
        <p:xfrm>
          <a:off x="1259632" y="2060848"/>
          <a:ext cx="6552728" cy="427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CS ChemDraw Drawing" r:id="rId3" imgW="5434249" imgH="3585623" progId="ChemDraw.Document.6.0">
                  <p:embed/>
                </p:oleObj>
              </mc:Choice>
              <mc:Fallback>
                <p:oleObj name="CS ChemDraw Drawing" r:id="rId3" imgW="5434249" imgH="35856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060848"/>
                        <a:ext cx="6552728" cy="4276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17104"/>
              </p:ext>
            </p:extLst>
          </p:nvPr>
        </p:nvGraphicFramePr>
        <p:xfrm>
          <a:off x="1907704" y="836712"/>
          <a:ext cx="4968552" cy="11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S ChemDraw Drawing" r:id="rId5" imgW="3652466" imgH="825710" progId="ChemDraw.Document.6.0">
                  <p:embed/>
                </p:oleObj>
              </mc:Choice>
              <mc:Fallback>
                <p:oleObj name="CS ChemDraw Drawing" r:id="rId5" imgW="3652466" imgH="825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836712"/>
                        <a:ext cx="4968552" cy="112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96" y="303039"/>
            <a:ext cx="406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Oxidation of unprotected saccharide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060848"/>
            <a:ext cx="9144000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917665"/>
              </p:ext>
            </p:extLst>
          </p:nvPr>
        </p:nvGraphicFramePr>
        <p:xfrm>
          <a:off x="717194" y="908720"/>
          <a:ext cx="498756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CS ChemDraw Drawing" r:id="rId3" imgW="4228830" imgH="793630" progId="ChemDraw.Document.6.0">
                  <p:embed/>
                </p:oleObj>
              </mc:Choice>
              <mc:Fallback>
                <p:oleObj name="CS ChemDraw Drawing" r:id="rId3" imgW="4228830" imgH="793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194" y="908720"/>
                        <a:ext cx="4987562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333468"/>
              </p:ext>
            </p:extLst>
          </p:nvPr>
        </p:nvGraphicFramePr>
        <p:xfrm>
          <a:off x="1143133" y="2089558"/>
          <a:ext cx="6857734" cy="450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CS ChemDraw Drawing" r:id="rId5" imgW="6064926" imgH="3986213" progId="ChemDraw.Document.6.0">
                  <p:embed/>
                </p:oleObj>
              </mc:Choice>
              <mc:Fallback>
                <p:oleObj name="CS ChemDraw Drawing" r:id="rId5" imgW="6064926" imgH="39862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133" y="2089558"/>
                        <a:ext cx="6857734" cy="450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73837" y="6493296"/>
            <a:ext cx="4161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David W. C. </a:t>
            </a:r>
            <a:r>
              <a:rPr lang="en-US" altLang="zh-CN" sz="1600" dirty="0" smtClean="0"/>
              <a:t>MacMillan, </a:t>
            </a:r>
            <a:r>
              <a:rPr lang="en-US" altLang="zh-CN" sz="1600" i="1" dirty="0" smtClean="0"/>
              <a:t>Science</a:t>
            </a:r>
            <a:r>
              <a:rPr lang="en-US" altLang="zh-CN" sz="1600" dirty="0" smtClean="0"/>
              <a:t>, </a:t>
            </a:r>
            <a:r>
              <a:rPr lang="en-US" altLang="zh-CN" sz="1600" b="1" dirty="0" smtClean="0"/>
              <a:t>2015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349</a:t>
            </a:r>
            <a:r>
              <a:rPr lang="en-US" altLang="zh-CN" sz="1600" dirty="0" smtClean="0"/>
              <a:t>,6255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Site-selective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C–C </a:t>
            </a:r>
            <a:r>
              <a:rPr lang="en-US" altLang="zh-CN" sz="2000" b="1" dirty="0">
                <a:solidFill>
                  <a:schemeClr val="bg1"/>
                </a:solidFill>
              </a:rPr>
              <a:t>bond formation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in unprotected </a:t>
            </a:r>
            <a:r>
              <a:rPr lang="en-US" altLang="zh-CN" sz="2000" b="1" dirty="0" err="1">
                <a:solidFill>
                  <a:schemeClr val="bg1"/>
                </a:solidFill>
              </a:rPr>
              <a:t>monosaccharides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42977"/>
              </p:ext>
            </p:extLst>
          </p:nvPr>
        </p:nvGraphicFramePr>
        <p:xfrm>
          <a:off x="6012160" y="762052"/>
          <a:ext cx="2160240" cy="133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CS ChemDraw Drawing" r:id="rId7" imgW="2968557" imgH="1837696" progId="ChemDraw.Document.6.0">
                  <p:embed/>
                </p:oleObj>
              </mc:Choice>
              <mc:Fallback>
                <p:oleObj name="CS ChemDraw Drawing" r:id="rId7" imgW="2968557" imgH="1837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2160" y="762052"/>
                        <a:ext cx="2160240" cy="133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3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837" y="6546830"/>
            <a:ext cx="4161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David W. C. </a:t>
            </a:r>
            <a:r>
              <a:rPr lang="en-US" altLang="zh-CN" sz="1600" dirty="0" smtClean="0"/>
              <a:t>MacMillan, </a:t>
            </a:r>
            <a:r>
              <a:rPr lang="en-US" altLang="zh-CN" sz="1600" i="1" dirty="0" smtClean="0"/>
              <a:t>Science</a:t>
            </a:r>
            <a:r>
              <a:rPr lang="en-US" altLang="zh-CN" sz="1600" dirty="0" smtClean="0"/>
              <a:t>, </a:t>
            </a:r>
            <a:r>
              <a:rPr lang="en-US" altLang="zh-CN" sz="1600" b="1" dirty="0" smtClean="0"/>
              <a:t>2015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349</a:t>
            </a:r>
            <a:r>
              <a:rPr lang="en-US" altLang="zh-CN" sz="1600" dirty="0" smtClean="0"/>
              <a:t>,6255</a:t>
            </a:r>
            <a:endParaRPr lang="zh-CN" altLang="en-US" sz="1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0" y="813488"/>
            <a:ext cx="6702874" cy="57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Site-selective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C–C </a:t>
            </a:r>
            <a:r>
              <a:rPr lang="en-US" altLang="zh-CN" sz="2000" b="1" dirty="0">
                <a:solidFill>
                  <a:schemeClr val="bg1"/>
                </a:solidFill>
              </a:rPr>
              <a:t>bond formation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in unprotected </a:t>
            </a:r>
            <a:r>
              <a:rPr lang="en-US" altLang="zh-CN" sz="2000" b="1" dirty="0" err="1">
                <a:solidFill>
                  <a:schemeClr val="bg1"/>
                </a:solidFill>
              </a:rPr>
              <a:t>monosaccharides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348880"/>
            <a:ext cx="9144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70246" y="6444734"/>
            <a:ext cx="5194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Adriaan</a:t>
            </a:r>
            <a:r>
              <a:rPr lang="en-US" altLang="zh-CN" sz="1600" dirty="0"/>
              <a:t> J. </a:t>
            </a:r>
            <a:r>
              <a:rPr lang="en-US" altLang="zh-CN" sz="1600" dirty="0" err="1" smtClean="0"/>
              <a:t>Minnaard</a:t>
            </a:r>
            <a:r>
              <a:rPr lang="en-US" altLang="zh-CN" sz="1600" dirty="0" smtClean="0"/>
              <a:t>. </a:t>
            </a:r>
            <a:r>
              <a:rPr lang="en-US" altLang="zh-CN" sz="1600" i="1" dirty="0"/>
              <a:t>Chem. </a:t>
            </a:r>
            <a:r>
              <a:rPr lang="en-US" altLang="zh-CN" sz="1600" i="1" dirty="0" err="1"/>
              <a:t>Commun</a:t>
            </a:r>
            <a:r>
              <a:rPr lang="en-US" altLang="zh-CN" sz="1600" i="1" dirty="0"/>
              <a:t>., </a:t>
            </a:r>
            <a:r>
              <a:rPr lang="en-US" altLang="zh-CN" sz="1600" b="1" dirty="0"/>
              <a:t>2017</a:t>
            </a:r>
            <a:r>
              <a:rPr lang="en-US" altLang="zh-CN" sz="1600" dirty="0"/>
              <a:t>, </a:t>
            </a:r>
            <a:r>
              <a:rPr lang="en-US" altLang="zh-CN" sz="1600" i="1" dirty="0"/>
              <a:t>53</a:t>
            </a:r>
            <a:r>
              <a:rPr lang="en-US" altLang="zh-CN" sz="1600" dirty="0"/>
              <a:t>, 4926--4929</a:t>
            </a:r>
            <a:endParaRPr lang="zh-CN" altLang="en-US" sz="16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20483"/>
              </p:ext>
            </p:extLst>
          </p:nvPr>
        </p:nvGraphicFramePr>
        <p:xfrm>
          <a:off x="1156578" y="1340768"/>
          <a:ext cx="651176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CS ChemDraw Drawing" r:id="rId3" imgW="5825787" imgH="773682" progId="ChemDraw.Document.6.0">
                  <p:embed/>
                </p:oleObj>
              </mc:Choice>
              <mc:Fallback>
                <p:oleObj name="CS ChemDraw Drawing" r:id="rId3" imgW="5825787" imgH="7736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6578" y="1340768"/>
                        <a:ext cx="6511766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526521"/>
              </p:ext>
            </p:extLst>
          </p:nvPr>
        </p:nvGraphicFramePr>
        <p:xfrm>
          <a:off x="327773" y="2513948"/>
          <a:ext cx="8488454" cy="389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CS ChemDraw Drawing" r:id="rId5" imgW="7013102" imgH="3219809" progId="ChemDraw.Document.6.0">
                  <p:embed/>
                </p:oleObj>
              </mc:Choice>
              <mc:Fallback>
                <p:oleObj name="CS ChemDraw Drawing" r:id="rId5" imgW="7013102" imgH="32198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773" y="2513948"/>
                        <a:ext cx="8488454" cy="3896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Site-selective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C–C </a:t>
            </a:r>
            <a:r>
              <a:rPr lang="en-US" altLang="zh-CN" sz="2000" b="1" dirty="0">
                <a:solidFill>
                  <a:schemeClr val="bg1"/>
                </a:solidFill>
              </a:rPr>
              <a:t>bond formation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in unprotected </a:t>
            </a:r>
            <a:r>
              <a:rPr lang="en-US" altLang="zh-CN" sz="2000" b="1" dirty="0" err="1">
                <a:solidFill>
                  <a:schemeClr val="bg1"/>
                </a:solidFill>
              </a:rPr>
              <a:t>monosaccharides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0.wp.com/wendlandtlab.com/wp-content/uploads/2019/09/0076_8751@2x.png?w=108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" y="0"/>
            <a:ext cx="3103196" cy="413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131840" y="548680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b="1" dirty="0"/>
              <a:t>Alison </a:t>
            </a:r>
            <a:r>
              <a:rPr lang="en-US" altLang="zh-CN" b="1" dirty="0" err="1"/>
              <a:t>Wendlandt</a:t>
            </a:r>
            <a:endParaRPr lang="en-US" altLang="zh-CN" b="1" dirty="0"/>
          </a:p>
          <a:p>
            <a:pPr fontAlgn="base"/>
            <a:endParaRPr lang="en-US" altLang="zh-CN" i="1" dirty="0" smtClean="0"/>
          </a:p>
          <a:p>
            <a:pPr fontAlgn="base"/>
            <a:r>
              <a:rPr lang="en-US" altLang="zh-CN" dirty="0" smtClean="0"/>
              <a:t>2018-Present  Cecil </a:t>
            </a:r>
            <a:r>
              <a:rPr lang="en-US" altLang="zh-CN" dirty="0"/>
              <a:t>and Ida Green Career </a:t>
            </a:r>
            <a:r>
              <a:rPr lang="en-US" altLang="zh-CN" dirty="0" err="1" smtClean="0"/>
              <a:t>Development,MIT</a:t>
            </a:r>
            <a:r>
              <a:rPr lang="en-US" altLang="zh-CN" dirty="0" smtClean="0"/>
              <a:t>     </a:t>
            </a:r>
          </a:p>
          <a:p>
            <a:pPr fontAlgn="base"/>
            <a:r>
              <a:rPr lang="en-US" altLang="zh-CN" dirty="0"/>
              <a:t> </a:t>
            </a:r>
            <a:r>
              <a:rPr lang="en-US" altLang="zh-CN" dirty="0" smtClean="0"/>
              <a:t>                         Assistant Professor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fontAlgn="base"/>
            <a:r>
              <a:rPr lang="en-US" altLang="zh-CN" dirty="0" smtClean="0"/>
              <a:t>Educational </a:t>
            </a:r>
            <a:r>
              <a:rPr lang="en-US" altLang="zh-CN" dirty="0"/>
              <a:t>Background:</a:t>
            </a:r>
            <a:br>
              <a:rPr lang="en-US" altLang="zh-CN" dirty="0"/>
            </a:br>
            <a:endParaRPr lang="en-US" altLang="zh-CN" dirty="0"/>
          </a:p>
          <a:p>
            <a:pPr fontAlgn="base"/>
            <a:r>
              <a:rPr lang="en-US" altLang="zh-CN" dirty="0" smtClean="0"/>
              <a:t>2015-2018 Harvard </a:t>
            </a:r>
            <a:r>
              <a:rPr lang="en-US" altLang="zh-CN" dirty="0"/>
              <a:t>University NIH Postdoctoral </a:t>
            </a:r>
            <a:r>
              <a:rPr lang="en-US" altLang="zh-CN" dirty="0" smtClean="0"/>
              <a:t>Fellow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    </a:t>
            </a:r>
            <a:r>
              <a:rPr lang="en-US" altLang="zh-CN" dirty="0" smtClean="0"/>
              <a:t>                </a:t>
            </a:r>
            <a:r>
              <a:rPr lang="en-US" altLang="zh-CN" dirty="0"/>
              <a:t>Advisor: E. N. Jacobsen</a:t>
            </a:r>
            <a:br>
              <a:rPr lang="en-US" altLang="zh-CN" dirty="0"/>
            </a:br>
            <a:r>
              <a:rPr lang="en-US" altLang="zh-CN" dirty="0" smtClean="0"/>
              <a:t>2015           University </a:t>
            </a:r>
            <a:r>
              <a:rPr lang="en-US" altLang="zh-CN" dirty="0"/>
              <a:t>of Wisconsin – </a:t>
            </a:r>
            <a:r>
              <a:rPr lang="en-US" altLang="zh-CN" dirty="0" smtClean="0"/>
              <a:t>Madison</a:t>
            </a:r>
          </a:p>
          <a:p>
            <a:pPr fontAlgn="base"/>
            <a:r>
              <a:rPr lang="en-US" altLang="zh-CN" dirty="0"/>
              <a:t> </a:t>
            </a:r>
            <a:r>
              <a:rPr lang="en-US" altLang="zh-CN" dirty="0" smtClean="0"/>
              <a:t>                   Ph.D</a:t>
            </a:r>
            <a:r>
              <a:rPr lang="en-US" altLang="zh-CN" dirty="0"/>
              <a:t>. Chemistry </a:t>
            </a:r>
            <a:r>
              <a:rPr lang="en-US" altLang="zh-CN" dirty="0" smtClean="0"/>
              <a:t>. Advisor</a:t>
            </a:r>
            <a:r>
              <a:rPr lang="en-US" altLang="zh-CN" dirty="0"/>
              <a:t>: S. S. Stahl</a:t>
            </a:r>
            <a:br>
              <a:rPr lang="en-US" altLang="zh-CN" dirty="0"/>
            </a:br>
            <a:r>
              <a:rPr lang="en-US" altLang="zh-CN" dirty="0" smtClean="0"/>
              <a:t>2007            University </a:t>
            </a:r>
            <a:r>
              <a:rPr lang="en-US" altLang="zh-CN" dirty="0"/>
              <a:t>of </a:t>
            </a:r>
            <a:r>
              <a:rPr lang="en-US" altLang="zh-CN" dirty="0" smtClean="0"/>
              <a:t>Chicago; </a:t>
            </a:r>
            <a:r>
              <a:rPr lang="en-US" altLang="zh-CN" dirty="0"/>
              <a:t>Biological </a:t>
            </a:r>
            <a:endParaRPr lang="en-US" altLang="zh-CN" dirty="0" smtClean="0"/>
          </a:p>
          <a:p>
            <a:pPr fontAlgn="base"/>
            <a:r>
              <a:rPr lang="en-US" altLang="zh-CN" dirty="0"/>
              <a:t> </a:t>
            </a:r>
            <a:r>
              <a:rPr lang="en-US" altLang="zh-CN" dirty="0" smtClean="0"/>
              <a:t>               </a:t>
            </a:r>
            <a:r>
              <a:rPr lang="en-US" altLang="zh-CN" dirty="0"/>
              <a:t>     </a:t>
            </a:r>
            <a:r>
              <a:rPr lang="en-US" altLang="zh-CN" dirty="0"/>
              <a:t>B.S. </a:t>
            </a:r>
            <a:r>
              <a:rPr lang="en-US" altLang="zh-CN" dirty="0" smtClean="0"/>
              <a:t>Chemistry. Advisor</a:t>
            </a:r>
            <a:r>
              <a:rPr lang="en-US" altLang="zh-CN" dirty="0"/>
              <a:t>: S. </a:t>
            </a:r>
            <a:r>
              <a:rPr lang="en-US" altLang="zh-CN" dirty="0" err="1"/>
              <a:t>Kozmin</a:t>
            </a:r>
            <a:endParaRPr lang="en-US" altLang="zh-CN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596"/>
            <a:ext cx="9188981" cy="270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" y="980728"/>
            <a:ext cx="9015938" cy="301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" y="4443414"/>
            <a:ext cx="9123442" cy="181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528527" y="651944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Alison </a:t>
            </a:r>
            <a:r>
              <a:rPr lang="en-US" altLang="zh-CN" sz="1600" dirty="0"/>
              <a:t>E. </a:t>
            </a:r>
            <a:r>
              <a:rPr lang="en-US" altLang="zh-CN" sz="1600" dirty="0" err="1" smtClean="0"/>
              <a:t>Wendlandt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Nature</a:t>
            </a:r>
            <a:r>
              <a:rPr lang="en-US" altLang="zh-CN" sz="1600" dirty="0" smtClean="0"/>
              <a:t> </a:t>
            </a:r>
            <a:r>
              <a:rPr lang="en-US" altLang="zh-CN" sz="1600" b="1" dirty="0" smtClean="0"/>
              <a:t>2020,</a:t>
            </a:r>
            <a:r>
              <a:rPr lang="en-US" altLang="zh-CN" sz="1600" b="1" dirty="0"/>
              <a:t> </a:t>
            </a:r>
            <a:r>
              <a:rPr lang="en-US" altLang="zh-CN" sz="1600" i="1" dirty="0"/>
              <a:t>578</a:t>
            </a:r>
            <a:r>
              <a:rPr lang="en-US" altLang="zh-CN" sz="1600" dirty="0"/>
              <a:t>, </a:t>
            </a:r>
            <a:r>
              <a:rPr lang="en-US" altLang="zh-CN" sz="1600" dirty="0" smtClean="0"/>
              <a:t>403–408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Synthesis of rare sugar isomers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through site-selective </a:t>
            </a:r>
            <a:r>
              <a:rPr lang="en-US" altLang="zh-CN" sz="2000" b="1" dirty="0">
                <a:solidFill>
                  <a:schemeClr val="bg1"/>
                </a:solidFill>
              </a:rPr>
              <a:t>epimerization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94" y="2132856"/>
            <a:ext cx="18478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528527" y="651944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Alison </a:t>
            </a:r>
            <a:r>
              <a:rPr lang="en-US" altLang="zh-CN" sz="1600" dirty="0"/>
              <a:t>E. </a:t>
            </a:r>
            <a:r>
              <a:rPr lang="en-US" altLang="zh-CN" sz="1600" dirty="0" err="1" smtClean="0"/>
              <a:t>Wendlandt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Nature</a:t>
            </a:r>
            <a:r>
              <a:rPr lang="en-US" altLang="zh-CN" sz="1600" dirty="0" smtClean="0"/>
              <a:t> </a:t>
            </a:r>
            <a:r>
              <a:rPr lang="en-US" altLang="zh-CN" sz="1600" b="1" dirty="0" smtClean="0"/>
              <a:t>2020,</a:t>
            </a:r>
            <a:r>
              <a:rPr lang="en-US" altLang="zh-CN" sz="1600" b="1" dirty="0"/>
              <a:t> </a:t>
            </a:r>
            <a:r>
              <a:rPr lang="en-US" altLang="zh-CN" sz="1600" i="1" dirty="0"/>
              <a:t>578</a:t>
            </a:r>
            <a:r>
              <a:rPr lang="en-US" altLang="zh-CN" sz="1600" dirty="0"/>
              <a:t>, </a:t>
            </a:r>
            <a:r>
              <a:rPr lang="en-US" altLang="zh-CN" sz="1600" dirty="0" smtClean="0"/>
              <a:t>403–408</a:t>
            </a:r>
            <a:endParaRPr lang="zh-CN" altLang="en-US" sz="16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175716"/>
              </p:ext>
            </p:extLst>
          </p:nvPr>
        </p:nvGraphicFramePr>
        <p:xfrm>
          <a:off x="7164288" y="4365104"/>
          <a:ext cx="19875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CS ChemDraw Drawing" r:id="rId5" imgW="1986874" imgH="1837696" progId="ChemDraw.Document.6.0">
                  <p:embed/>
                </p:oleObj>
              </mc:Choice>
              <mc:Fallback>
                <p:oleObj name="CS ChemDraw Drawing" r:id="rId5" imgW="1986874" imgH="18376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4365104"/>
                        <a:ext cx="19875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Synthesis of rare sugar isomers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through site-selective </a:t>
            </a:r>
            <a:r>
              <a:rPr lang="en-US" altLang="zh-CN" sz="2000" b="1" dirty="0">
                <a:solidFill>
                  <a:schemeClr val="bg1"/>
                </a:solidFill>
              </a:rPr>
              <a:t>epimerization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8775"/>
            <a:ext cx="7228294" cy="575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988840"/>
            <a:ext cx="9144000" cy="4530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28527" y="651944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Alison </a:t>
            </a:r>
            <a:r>
              <a:rPr lang="en-US" altLang="zh-CN" sz="1600" dirty="0"/>
              <a:t>E. </a:t>
            </a:r>
            <a:r>
              <a:rPr lang="en-US" altLang="zh-CN" sz="1600" dirty="0" err="1" smtClean="0"/>
              <a:t>Wendlandt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Nature</a:t>
            </a:r>
            <a:r>
              <a:rPr lang="en-US" altLang="zh-CN" sz="1600" dirty="0" smtClean="0"/>
              <a:t> </a:t>
            </a:r>
            <a:r>
              <a:rPr lang="en-US" altLang="zh-CN" sz="1600" b="1" dirty="0" smtClean="0"/>
              <a:t>2020,</a:t>
            </a:r>
            <a:r>
              <a:rPr lang="en-US" altLang="zh-CN" sz="1600" b="1" dirty="0"/>
              <a:t> </a:t>
            </a:r>
            <a:r>
              <a:rPr lang="en-US" altLang="zh-CN" sz="1600" i="1" dirty="0"/>
              <a:t>578</a:t>
            </a:r>
            <a:r>
              <a:rPr lang="en-US" altLang="zh-CN" sz="1600" dirty="0"/>
              <a:t>, </a:t>
            </a:r>
            <a:r>
              <a:rPr lang="en-US" altLang="zh-CN" sz="1600" dirty="0" smtClean="0"/>
              <a:t>403–408</a:t>
            </a:r>
            <a:endParaRPr lang="zh-CN" altLang="en-US" sz="1600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71029"/>
              </p:ext>
            </p:extLst>
          </p:nvPr>
        </p:nvGraphicFramePr>
        <p:xfrm>
          <a:off x="972238" y="2132856"/>
          <a:ext cx="7128153" cy="436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CS ChemDraw Drawing" r:id="rId3" imgW="5810655" imgH="3559744" progId="ChemDraw.Document.6.0">
                  <p:embed/>
                </p:oleObj>
              </mc:Choice>
              <mc:Fallback>
                <p:oleObj name="CS ChemDraw Drawing" r:id="rId3" imgW="5810655" imgH="35597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238" y="2132856"/>
                        <a:ext cx="7128153" cy="4366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40372"/>
              </p:ext>
            </p:extLst>
          </p:nvPr>
        </p:nvGraphicFramePr>
        <p:xfrm>
          <a:off x="2065888" y="776437"/>
          <a:ext cx="4925277" cy="121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CS ChemDraw Drawing" r:id="rId5" imgW="4339887" imgH="1067788" progId="ChemDraw.Document.6.0">
                  <p:embed/>
                </p:oleObj>
              </mc:Choice>
              <mc:Fallback>
                <p:oleObj name="CS ChemDraw Drawing" r:id="rId5" imgW="4339887" imgH="10677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5888" y="776437"/>
                        <a:ext cx="4925277" cy="1212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Synthesis of rare sugar isomers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through site-selective </a:t>
            </a:r>
            <a:r>
              <a:rPr lang="en-US" altLang="zh-CN" sz="2000" b="1" dirty="0">
                <a:solidFill>
                  <a:schemeClr val="bg1"/>
                </a:solidFill>
              </a:rPr>
              <a:t>epimerization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76672"/>
            <a:ext cx="1057391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988840"/>
            <a:ext cx="9144000" cy="4530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28527" y="6519446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Alison </a:t>
            </a:r>
            <a:r>
              <a:rPr lang="en-US" altLang="zh-CN" sz="1600" dirty="0"/>
              <a:t>E. </a:t>
            </a:r>
            <a:r>
              <a:rPr lang="en-US" altLang="zh-CN" sz="1600" dirty="0" err="1" smtClean="0"/>
              <a:t>Wendlandt</a:t>
            </a:r>
            <a:r>
              <a:rPr lang="en-US" altLang="zh-CN" sz="1600" dirty="0" smtClean="0"/>
              <a:t>. </a:t>
            </a:r>
            <a:r>
              <a:rPr lang="en-US" altLang="zh-CN" sz="1600" i="1" dirty="0" smtClean="0"/>
              <a:t>Nature</a:t>
            </a:r>
            <a:r>
              <a:rPr lang="en-US" altLang="zh-CN" sz="1600" dirty="0" smtClean="0"/>
              <a:t> </a:t>
            </a:r>
            <a:r>
              <a:rPr lang="en-US" altLang="zh-CN" sz="1600" b="1" dirty="0" smtClean="0"/>
              <a:t>2020,</a:t>
            </a:r>
            <a:r>
              <a:rPr lang="en-US" altLang="zh-CN" sz="1600" b="1" dirty="0"/>
              <a:t> </a:t>
            </a:r>
            <a:r>
              <a:rPr lang="en-US" altLang="zh-CN" sz="1600" i="1" dirty="0"/>
              <a:t>578</a:t>
            </a:r>
            <a:r>
              <a:rPr lang="en-US" altLang="zh-CN" sz="1600" dirty="0"/>
              <a:t>, </a:t>
            </a:r>
            <a:r>
              <a:rPr lang="en-US" altLang="zh-CN" sz="1600" dirty="0" smtClean="0"/>
              <a:t>403–408</a:t>
            </a:r>
            <a:endParaRPr lang="zh-CN" altLang="en-US" sz="16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112060"/>
              </p:ext>
            </p:extLst>
          </p:nvPr>
        </p:nvGraphicFramePr>
        <p:xfrm>
          <a:off x="423069" y="2564904"/>
          <a:ext cx="8297862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CS ChemDraw Drawing" r:id="rId3" imgW="8297694" imgH="3114675" progId="ChemDraw.Document.6.0">
                  <p:embed/>
                </p:oleObj>
              </mc:Choice>
              <mc:Fallback>
                <p:oleObj name="CS ChemDraw Drawing" r:id="rId3" imgW="8297694" imgH="31146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069" y="2564904"/>
                        <a:ext cx="8297862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40372"/>
              </p:ext>
            </p:extLst>
          </p:nvPr>
        </p:nvGraphicFramePr>
        <p:xfrm>
          <a:off x="2065338" y="776288"/>
          <a:ext cx="4926012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CS ChemDraw Drawing" r:id="rId5" imgW="4339887" imgH="1067788" progId="ChemDraw.Document.6.0">
                  <p:embed/>
                </p:oleObj>
              </mc:Choice>
              <mc:Fallback>
                <p:oleObj name="CS ChemDraw Drawing" r:id="rId5" imgW="4339887" imgH="1067788" progId="ChemDraw.Document.6.0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776288"/>
                        <a:ext cx="4926012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Synthesis of rare sugar isomers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through site-selective </a:t>
            </a:r>
            <a:r>
              <a:rPr lang="en-US" altLang="zh-CN" sz="2000" b="1" dirty="0">
                <a:solidFill>
                  <a:schemeClr val="bg1"/>
                </a:solidFill>
              </a:rPr>
              <a:t>epimerization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65979"/>
            <a:ext cx="6840760" cy="26194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72982"/>
              </p:ext>
            </p:extLst>
          </p:nvPr>
        </p:nvGraphicFramePr>
        <p:xfrm>
          <a:off x="1115616" y="749254"/>
          <a:ext cx="6696744" cy="354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CS ChemDraw Drawing" r:id="rId4" imgW="6281636" imgH="3324944" progId="ChemDraw.Document.6.0">
                  <p:embed/>
                </p:oleObj>
              </mc:Choice>
              <mc:Fallback>
                <p:oleObj name="CS ChemDraw Drawing" r:id="rId4" imgW="6281636" imgH="33249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749254"/>
                        <a:ext cx="6696744" cy="3543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251520" y="4293096"/>
            <a:ext cx="8496944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303039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Synthesis of rare sugar isomers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through site-selective </a:t>
            </a:r>
            <a:r>
              <a:rPr lang="en-US" altLang="zh-CN" sz="2000" b="1" dirty="0">
                <a:solidFill>
                  <a:schemeClr val="bg1"/>
                </a:solidFill>
              </a:rPr>
              <a:t>epimerization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48680"/>
            <a:ext cx="10317948" cy="5805264"/>
          </a:xfrm>
        </p:spPr>
      </p:pic>
      <p:sp>
        <p:nvSpPr>
          <p:cNvPr id="5" name="TextBox 4"/>
          <p:cNvSpPr txBox="1"/>
          <p:nvPr/>
        </p:nvSpPr>
        <p:spPr>
          <a:xfrm>
            <a:off x="3635896" y="1124744"/>
            <a:ext cx="228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THANKS</a:t>
            </a:r>
            <a:endParaRPr lang="zh-CN" altLang="en-US" sz="4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02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22436"/>
              </p:ext>
            </p:extLst>
          </p:nvPr>
        </p:nvGraphicFramePr>
        <p:xfrm>
          <a:off x="534294" y="980728"/>
          <a:ext cx="8363443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CS ChemDraw Drawing" r:id="rId3" imgW="7541909" imgH="4804644" progId="ChemDraw.Document.6.0">
                  <p:embed/>
                </p:oleObj>
              </mc:Choice>
              <mc:Fallback>
                <p:oleObj name="CS ChemDraw Drawing" r:id="rId3" imgW="7541909" imgH="48046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294" y="980728"/>
                        <a:ext cx="8363443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6016" y="537321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0776" y="587727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 smtClean="0">
                <a:solidFill>
                  <a:srgbClr val="FF0000"/>
                </a:solidFill>
              </a:rPr>
              <a:t>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03039"/>
            <a:ext cx="87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Sugars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55814"/>
            <a:ext cx="8124046" cy="58326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8680" y="64037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Rare Sugar Market Value to Cross $1.65 Billion by 2026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303039"/>
            <a:ext cx="87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Sugars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695129" cy="350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78" y="254053"/>
            <a:ext cx="3543134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9" y="3861048"/>
            <a:ext cx="3168352" cy="272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681856"/>
            <a:ext cx="3468797" cy="31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97" y="876722"/>
            <a:ext cx="4291432" cy="333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" y="908720"/>
            <a:ext cx="46101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798643"/>
              </p:ext>
            </p:extLst>
          </p:nvPr>
        </p:nvGraphicFramePr>
        <p:xfrm>
          <a:off x="179512" y="4437112"/>
          <a:ext cx="8656933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S ChemDraw Drawing" r:id="rId5" imgW="7611894" imgH="1645758" progId="ChemDraw.Document.6.0">
                  <p:embed/>
                </p:oleObj>
              </mc:Choice>
              <mc:Fallback>
                <p:oleObj name="CS ChemDraw Drawing" r:id="rId5" imgW="7611894" imgH="16457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4437112"/>
                        <a:ext cx="8656933" cy="18722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12700">
                        <a:solidFill>
                          <a:schemeClr val="accent1">
                            <a:lumMod val="75000"/>
                          </a:schemeClr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下箭头 6"/>
          <p:cNvSpPr/>
          <p:nvPr/>
        </p:nvSpPr>
        <p:spPr>
          <a:xfrm rot="10800000" flipH="1">
            <a:off x="2186944" y="3755851"/>
            <a:ext cx="270451" cy="681261"/>
          </a:xfrm>
          <a:prstGeom prst="downArrow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6200000" flipH="1">
            <a:off x="4608271" y="2623057"/>
            <a:ext cx="219451" cy="535193"/>
          </a:xfrm>
          <a:prstGeom prst="downArrow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303039"/>
            <a:ext cx="87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Sugars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467544" y="980728"/>
            <a:ext cx="2851624" cy="579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</a:t>
            </a:r>
            <a:endParaRPr lang="zh-CN" altLang="en-US" dirty="0"/>
          </a:p>
        </p:txBody>
      </p:sp>
      <p:sp>
        <p:nvSpPr>
          <p:cNvPr id="81" name="矩形 80"/>
          <p:cNvSpPr/>
          <p:nvPr/>
        </p:nvSpPr>
        <p:spPr>
          <a:xfrm rot="1008311">
            <a:off x="3688156" y="2471950"/>
            <a:ext cx="617349" cy="7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4" name="矩形 2053"/>
          <p:cNvSpPr/>
          <p:nvPr/>
        </p:nvSpPr>
        <p:spPr>
          <a:xfrm rot="20452110">
            <a:off x="2697173" y="2550783"/>
            <a:ext cx="617349" cy="7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" name="矩形 2047"/>
          <p:cNvSpPr/>
          <p:nvPr/>
        </p:nvSpPr>
        <p:spPr>
          <a:xfrm>
            <a:off x="3818460" y="980728"/>
            <a:ext cx="2851624" cy="5796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矩形 2050"/>
          <p:cNvSpPr/>
          <p:nvPr/>
        </p:nvSpPr>
        <p:spPr>
          <a:xfrm>
            <a:off x="3343347" y="980728"/>
            <a:ext cx="475113" cy="57960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 rot="811599">
            <a:off x="3810513" y="2466696"/>
            <a:ext cx="320178" cy="8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 rot="2846936">
            <a:off x="4531467" y="2874228"/>
            <a:ext cx="266988" cy="836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 rot="8226789">
            <a:off x="2091635" y="2910858"/>
            <a:ext cx="521431" cy="815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 rot="4399310">
            <a:off x="1779990" y="4494683"/>
            <a:ext cx="440083" cy="8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 rot="5948972">
            <a:off x="1772563" y="3613494"/>
            <a:ext cx="300454" cy="10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 rot="2296892">
            <a:off x="2288755" y="5217305"/>
            <a:ext cx="532022" cy="110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 rot="4481632">
            <a:off x="4799339" y="3553326"/>
            <a:ext cx="532022" cy="11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 rot="6250643">
            <a:off x="4845246" y="4433925"/>
            <a:ext cx="532022" cy="11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 rot="7953064">
            <a:off x="4489044" y="5158782"/>
            <a:ext cx="532022" cy="110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10125278">
            <a:off x="3701436" y="5535446"/>
            <a:ext cx="532022" cy="11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rot="11707224">
            <a:off x="3067474" y="5590634"/>
            <a:ext cx="347334" cy="80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 rot="2640223">
            <a:off x="1350162" y="5534729"/>
            <a:ext cx="587281" cy="942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 rot="20009707">
            <a:off x="2158280" y="5677430"/>
            <a:ext cx="634675" cy="98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 rot="549211">
            <a:off x="1423981" y="5350743"/>
            <a:ext cx="1358813" cy="94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 rot="5134579">
            <a:off x="2682780" y="5838925"/>
            <a:ext cx="532022" cy="1103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 rot="18936739">
            <a:off x="3011764" y="5938986"/>
            <a:ext cx="532022" cy="110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 rot="2406080">
            <a:off x="3646969" y="5938985"/>
            <a:ext cx="532022" cy="11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 rot="5948060">
            <a:off x="4118347" y="5875702"/>
            <a:ext cx="532022" cy="1103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 rot="1941127">
            <a:off x="4526905" y="5647298"/>
            <a:ext cx="532022" cy="11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 rot="18987515">
            <a:off x="5156820" y="5565504"/>
            <a:ext cx="703306" cy="97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 rot="20936730">
            <a:off x="4574086" y="5311090"/>
            <a:ext cx="1156450" cy="1169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 rot="20188366">
            <a:off x="5034311" y="4554460"/>
            <a:ext cx="1156450" cy="1169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 rot="1131134">
            <a:off x="5313307" y="4141396"/>
            <a:ext cx="779580" cy="126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 rot="19306962">
            <a:off x="5242583" y="3619984"/>
            <a:ext cx="779580" cy="126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 rot="576492">
            <a:off x="5114532" y="3240545"/>
            <a:ext cx="779580" cy="1264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 rot="21077664">
            <a:off x="4560298" y="2534008"/>
            <a:ext cx="1034163" cy="9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 rot="18418766" flipV="1">
            <a:off x="4306629" y="2135575"/>
            <a:ext cx="740628" cy="10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 rot="13288029" flipV="1">
            <a:off x="5028061" y="2118674"/>
            <a:ext cx="740628" cy="105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 rot="15701758" flipV="1">
            <a:off x="3900051" y="2031288"/>
            <a:ext cx="740628" cy="105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 rot="18304519" flipV="1">
            <a:off x="3523460" y="1926039"/>
            <a:ext cx="740628" cy="105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 rot="13900255" flipV="1">
            <a:off x="2898458" y="1936201"/>
            <a:ext cx="740628" cy="105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 rot="17056823" flipV="1">
            <a:off x="2451313" y="2037369"/>
            <a:ext cx="740628" cy="105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 rot="13871678" flipV="1">
            <a:off x="2030753" y="2153801"/>
            <a:ext cx="740628" cy="105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 rot="11486129" flipV="1">
            <a:off x="1528782" y="2464959"/>
            <a:ext cx="1035555" cy="1167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 rot="8226789">
            <a:off x="1416397" y="2023100"/>
            <a:ext cx="521431" cy="81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 rot="10800000" flipV="1">
            <a:off x="1097614" y="3214748"/>
            <a:ext cx="740628" cy="105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 rot="12900876" flipV="1">
            <a:off x="1054809" y="3667325"/>
            <a:ext cx="740628" cy="105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 rot="12900876" flipV="1">
            <a:off x="1053599" y="4534015"/>
            <a:ext cx="1008303" cy="102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 rot="10044827">
            <a:off x="1177482" y="4119124"/>
            <a:ext cx="521431" cy="81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 rot="19819314">
            <a:off x="2136661" y="4407943"/>
            <a:ext cx="1358813" cy="9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 rot="10452206" flipV="1">
            <a:off x="2188830" y="3206278"/>
            <a:ext cx="597354" cy="101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 rot="7789488" flipV="1">
            <a:off x="3001367" y="4406162"/>
            <a:ext cx="597354" cy="101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 rot="1362359">
            <a:off x="2142221" y="3578982"/>
            <a:ext cx="1358813" cy="9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 rot="10233891" flipV="1">
            <a:off x="2404406" y="4961223"/>
            <a:ext cx="597354" cy="101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 rot="13668168" flipV="1">
            <a:off x="2956022" y="3446114"/>
            <a:ext cx="597354" cy="101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 rot="18724292" flipV="1">
            <a:off x="3584969" y="3597321"/>
            <a:ext cx="597354" cy="101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 rot="1788443">
            <a:off x="3671739" y="4429172"/>
            <a:ext cx="1358813" cy="9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 rot="20167124">
            <a:off x="3635686" y="3519392"/>
            <a:ext cx="1358813" cy="9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 rot="10365557" flipV="1">
            <a:off x="4227265" y="3181395"/>
            <a:ext cx="597354" cy="101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 rot="11099985" flipV="1">
            <a:off x="4260373" y="4818431"/>
            <a:ext cx="597354" cy="101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 rot="13556566" flipV="1">
            <a:off x="3606871" y="4383629"/>
            <a:ext cx="597354" cy="101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70741" y="22258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38372" y="309226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94820" y="127178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922852" y="127178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757901" y="154714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902268" y="5702493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622348" y="50064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838372" y="409549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54764" y="1448180"/>
            <a:ext cx="5589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LGlu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4030" y="1416214"/>
            <a:ext cx="6062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Glu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82154" y="1710047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/>
              <a:t>D</a:t>
            </a:r>
            <a:r>
              <a:rPr lang="en-US" altLang="zh-CN" sz="1600" b="1" dirty="0" err="1" smtClean="0"/>
              <a:t>Man</a:t>
            </a:r>
            <a:endParaRPr lang="zh-CN" altLang="en-US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382919" y="2396632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Man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19136" y="3305944"/>
            <a:ext cx="554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Alt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89640" y="5874349"/>
            <a:ext cx="5293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/>
              <a:t>D</a:t>
            </a:r>
            <a:r>
              <a:rPr lang="en-US" altLang="zh-CN" sz="1600" b="1" dirty="0" err="1" smtClean="0"/>
              <a:t>Idi</a:t>
            </a:r>
            <a:endParaRPr lang="zh-CN" altLang="en-US" sz="16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579263" y="5192202"/>
            <a:ext cx="5902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Ido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03341" y="4226955"/>
            <a:ext cx="5477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Tal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75152" y="215444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05924" y="155981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809993" y="1680906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LIdi</a:t>
            </a:r>
            <a:endParaRPr lang="zh-CN" alt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062720" y="2312276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LIdo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37040" y="306836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33044" y="394786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23436" y="495597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741156" y="569824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726328" y="604411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736275" y="3032356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747804" y="3248380"/>
            <a:ext cx="492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LTal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9094" y="4073702"/>
            <a:ext cx="516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LAlt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0499" y="5094047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LMan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62003" y="5877119"/>
            <a:ext cx="6623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LMan</a:t>
            </a:r>
            <a:endParaRPr lang="zh-CN" alt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718067" y="3176372"/>
            <a:ext cx="5404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LTag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82204" y="6202296"/>
            <a:ext cx="5589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LGlu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038172" y="605466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18092" y="54032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290468" y="5477009"/>
            <a:ext cx="60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DGlu</a:t>
            </a:r>
            <a:endParaRPr lang="en-US" altLang="zh-CN" sz="1600" b="1" dirty="0" smtClean="0"/>
          </a:p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LGlu</a:t>
            </a:r>
            <a:endParaRPr lang="zh-CN" altLang="en-US" sz="16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999256" y="6228987"/>
            <a:ext cx="6062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Glu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94820" y="5247901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709644" y="454452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309973" y="3578453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718051" y="4616532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</a:rPr>
              <a:t>LAll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69050" y="5395287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LFru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57716" y="360842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/>
              <a:t>Gal</a:t>
            </a:r>
            <a:endParaRPr lang="zh-CN" altLang="en-US" sz="1600" b="1" dirty="0"/>
          </a:p>
        </p:txBody>
      </p:sp>
      <p:sp>
        <p:nvSpPr>
          <p:cNvPr id="29" name="椭圆 28"/>
          <p:cNvSpPr/>
          <p:nvPr/>
        </p:nvSpPr>
        <p:spPr>
          <a:xfrm>
            <a:off x="1917556" y="4688540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1912114" y="4832556"/>
            <a:ext cx="509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LPsi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922293" y="382444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782947" y="4603036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149804" y="5224981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4077796" y="5368995"/>
            <a:ext cx="596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Sor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01058" y="39283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/>
              <a:t>D</a:t>
            </a:r>
            <a:r>
              <a:rPr lang="en-US" altLang="zh-CN" sz="1600" b="1" dirty="0" err="1" smtClean="0"/>
              <a:t>Tal</a:t>
            </a:r>
            <a:endParaRPr lang="en-US" altLang="zh-CN" sz="1600" b="1" dirty="0" smtClean="0"/>
          </a:p>
          <a:p>
            <a:pPr algn="ctr">
              <a:lnSpc>
                <a:spcPts val="1200"/>
              </a:lnSpc>
            </a:pPr>
            <a:r>
              <a:rPr lang="en-US" altLang="zh-CN" sz="1600" b="1" dirty="0" err="1"/>
              <a:t>D</a:t>
            </a:r>
            <a:r>
              <a:rPr lang="en-US" altLang="zh-CN" sz="1600" b="1" dirty="0" err="1" smtClean="0"/>
              <a:t>Alt</a:t>
            </a:r>
            <a:endParaRPr lang="zh-CN" altLang="en-US" sz="16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748274" y="4773630"/>
            <a:ext cx="5958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Tag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653860" y="2960348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132332" y="2383351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938536" y="303235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899371" y="454452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3933780" y="3143071"/>
            <a:ext cx="534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All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61772" y="4632635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</a:rPr>
              <a:t>DGal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87644" y="2527566"/>
            <a:ext cx="5934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D</a:t>
            </a:r>
            <a:r>
              <a:rPr lang="en-US" altLang="zh-CN" sz="1600" b="1" dirty="0" err="1" smtClean="0">
                <a:solidFill>
                  <a:schemeClr val="bg1"/>
                </a:solidFill>
              </a:rPr>
              <a:t>Fru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18660" y="3130529"/>
            <a:ext cx="552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DPsi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309974" y="389645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3" name="TextBox 2052"/>
          <p:cNvSpPr txBox="1"/>
          <p:nvPr/>
        </p:nvSpPr>
        <p:spPr>
          <a:xfrm>
            <a:off x="3354814" y="3968460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/>
              <a:t>All</a:t>
            </a:r>
            <a:endParaRPr lang="zh-CN" altLang="en-US" sz="1600" b="1" dirty="0"/>
          </a:p>
        </p:txBody>
      </p:sp>
      <p:sp>
        <p:nvSpPr>
          <p:cNvPr id="8" name="椭圆 7"/>
          <p:cNvSpPr/>
          <p:nvPr/>
        </p:nvSpPr>
        <p:spPr>
          <a:xfrm rot="21448906">
            <a:off x="3325337" y="2190631"/>
            <a:ext cx="495292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DU</a:t>
            </a:r>
            <a:endParaRPr lang="zh-CN" altLang="en-US" dirty="0"/>
          </a:p>
        </p:txBody>
      </p:sp>
      <p:sp>
        <p:nvSpPr>
          <p:cNvPr id="2052" name="TextBox 2051"/>
          <p:cNvSpPr txBox="1"/>
          <p:nvPr/>
        </p:nvSpPr>
        <p:spPr>
          <a:xfrm>
            <a:off x="3277775" y="2240268"/>
            <a:ext cx="60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DGlu</a:t>
            </a:r>
            <a:endParaRPr lang="en-US" altLang="zh-CN" sz="1600" b="1" dirty="0" smtClean="0"/>
          </a:p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LGlu</a:t>
            </a:r>
            <a:endParaRPr lang="zh-CN" altLang="en-US" sz="1600" b="1" dirty="0"/>
          </a:p>
        </p:txBody>
      </p:sp>
      <p:sp>
        <p:nvSpPr>
          <p:cNvPr id="12" name="椭圆 11"/>
          <p:cNvSpPr/>
          <p:nvPr/>
        </p:nvSpPr>
        <p:spPr>
          <a:xfrm>
            <a:off x="2710720" y="303235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718051" y="3102902"/>
            <a:ext cx="549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</a:rPr>
              <a:t>LGal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493620" y="2384284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444319" y="252830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LSor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659372" y="382444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1629524" y="3928390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LTal</a:t>
            </a:r>
            <a:endParaRPr lang="en-US" altLang="zh-CN" sz="1600" b="1" dirty="0" smtClean="0"/>
          </a:p>
          <a:p>
            <a:pPr algn="ctr">
              <a:lnSpc>
                <a:spcPts val="1200"/>
              </a:lnSpc>
            </a:pPr>
            <a:r>
              <a:rPr lang="en-US" altLang="zh-CN" sz="1600" b="1" dirty="0" err="1" smtClean="0"/>
              <a:t>LAlt</a:t>
            </a:r>
            <a:endParaRPr lang="zh-CN" altLang="en-US" sz="1600" b="1" dirty="0"/>
          </a:p>
        </p:txBody>
      </p:sp>
      <p:sp>
        <p:nvSpPr>
          <p:cNvPr id="138" name="矩形 137"/>
          <p:cNvSpPr/>
          <p:nvPr/>
        </p:nvSpPr>
        <p:spPr>
          <a:xfrm rot="10800000" flipV="1">
            <a:off x="7308304" y="1414549"/>
            <a:ext cx="740628" cy="1056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6920944" y="1192795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TextBox 134"/>
          <p:cNvSpPr txBox="1"/>
          <p:nvPr/>
        </p:nvSpPr>
        <p:spPr>
          <a:xfrm>
            <a:off x="6886226" y="1337010"/>
            <a:ext cx="573491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 smtClean="0">
                <a:solidFill>
                  <a:schemeClr val="bg1"/>
                </a:solidFill>
              </a:rPr>
              <a:t>Keto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7948180" y="1192795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TextBox 136"/>
          <p:cNvSpPr txBox="1"/>
          <p:nvPr/>
        </p:nvSpPr>
        <p:spPr>
          <a:xfrm>
            <a:off x="7913462" y="1337010"/>
            <a:ext cx="573490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Keto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 rot="10800000" flipV="1">
            <a:off x="7343821" y="2594806"/>
            <a:ext cx="740628" cy="1056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椭圆 139"/>
          <p:cNvSpPr/>
          <p:nvPr/>
        </p:nvSpPr>
        <p:spPr>
          <a:xfrm>
            <a:off x="6956461" y="237305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TextBox 140"/>
          <p:cNvSpPr txBox="1"/>
          <p:nvPr/>
        </p:nvSpPr>
        <p:spPr>
          <a:xfrm>
            <a:off x="6934279" y="2517267"/>
            <a:ext cx="548420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smtClean="0"/>
              <a:t>Poly</a:t>
            </a:r>
            <a:endParaRPr lang="zh-CN" altLang="en-US" sz="1600" b="1" dirty="0"/>
          </a:p>
        </p:txBody>
      </p:sp>
      <p:sp>
        <p:nvSpPr>
          <p:cNvPr id="142" name="椭圆 141"/>
          <p:cNvSpPr/>
          <p:nvPr/>
        </p:nvSpPr>
        <p:spPr>
          <a:xfrm>
            <a:off x="7983697" y="2373052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7948979" y="2517267"/>
            <a:ext cx="573490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Keto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 rot="10800000" flipV="1">
            <a:off x="7343821" y="4092165"/>
            <a:ext cx="740628" cy="105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椭圆 144"/>
          <p:cNvSpPr/>
          <p:nvPr/>
        </p:nvSpPr>
        <p:spPr>
          <a:xfrm>
            <a:off x="6956461" y="387041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6918185" y="4014626"/>
            <a:ext cx="580607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Aldo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7983697" y="3870411"/>
            <a:ext cx="504056" cy="5040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TextBox 147"/>
          <p:cNvSpPr txBox="1"/>
          <p:nvPr/>
        </p:nvSpPr>
        <p:spPr>
          <a:xfrm>
            <a:off x="7948979" y="4014626"/>
            <a:ext cx="573490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err="1">
                <a:solidFill>
                  <a:schemeClr val="bg1"/>
                </a:solidFill>
              </a:rPr>
              <a:t>Keto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9" name="矩形 148"/>
          <p:cNvSpPr/>
          <p:nvPr/>
        </p:nvSpPr>
        <p:spPr>
          <a:xfrm rot="10800000" flipV="1">
            <a:off x="7352992" y="5424038"/>
            <a:ext cx="740628" cy="105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椭圆 149"/>
          <p:cNvSpPr/>
          <p:nvPr/>
        </p:nvSpPr>
        <p:spPr>
          <a:xfrm>
            <a:off x="6965632" y="520228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7992868" y="520228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TextBox 152"/>
          <p:cNvSpPr txBox="1"/>
          <p:nvPr/>
        </p:nvSpPr>
        <p:spPr>
          <a:xfrm>
            <a:off x="7954592" y="5346499"/>
            <a:ext cx="580608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Aldo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932672" y="5349694"/>
            <a:ext cx="548420" cy="261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600" b="1" dirty="0" smtClean="0"/>
              <a:t>Poly</a:t>
            </a:r>
            <a:endParaRPr lang="zh-CN" altLang="en-US" sz="1600" b="1" dirty="0"/>
          </a:p>
        </p:txBody>
      </p:sp>
      <p:sp>
        <p:nvSpPr>
          <p:cNvPr id="2056" name="TextBox 2055"/>
          <p:cNvSpPr txBox="1"/>
          <p:nvPr/>
        </p:nvSpPr>
        <p:spPr>
          <a:xfrm>
            <a:off x="7037475" y="1720828"/>
            <a:ext cx="136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D-</a:t>
            </a:r>
            <a:r>
              <a:rPr lang="en-US" altLang="zh-CN" b="1" dirty="0" err="1" smtClean="0"/>
              <a:t>Tagatose</a:t>
            </a:r>
            <a:r>
              <a:rPr lang="en-US" altLang="zh-CN" b="1" dirty="0" smtClean="0"/>
              <a:t> </a:t>
            </a:r>
          </a:p>
          <a:p>
            <a:r>
              <a:rPr lang="en-US" altLang="zh-CN" b="1" dirty="0" smtClean="0"/>
              <a:t>3-epimerase</a:t>
            </a:r>
            <a:endParaRPr lang="zh-CN" altLang="en-US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7039592" y="2989182"/>
            <a:ext cx="1640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/>
              <a:t>Polyol</a:t>
            </a:r>
            <a:r>
              <a:rPr lang="en-US" altLang="zh-CN" b="1" dirty="0" smtClean="0"/>
              <a:t> </a:t>
            </a:r>
          </a:p>
          <a:p>
            <a:r>
              <a:rPr lang="en-US" altLang="zh-CN" b="1" dirty="0" smtClean="0"/>
              <a:t>dehydrogenase</a:t>
            </a:r>
            <a:endParaRPr lang="zh-CN" altLang="en-US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7088579" y="4437382"/>
            <a:ext cx="115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Aldo </a:t>
            </a:r>
          </a:p>
          <a:p>
            <a:r>
              <a:rPr lang="en-US" altLang="zh-CN" b="1" dirty="0" err="1" smtClean="0"/>
              <a:t>isomerase</a:t>
            </a:r>
            <a:endParaRPr lang="zh-CN" alt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7100703" y="587212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Aldo </a:t>
            </a:r>
          </a:p>
          <a:p>
            <a:r>
              <a:rPr lang="en-US" altLang="zh-CN" b="1" dirty="0" err="1" smtClean="0"/>
              <a:t>reductase</a:t>
            </a:r>
            <a:endParaRPr lang="zh-CN" altLang="en-US" b="1" dirty="0"/>
          </a:p>
        </p:txBody>
      </p:sp>
      <p:sp>
        <p:nvSpPr>
          <p:cNvPr id="2058" name="TextBox 2057"/>
          <p:cNvSpPr txBox="1"/>
          <p:nvPr/>
        </p:nvSpPr>
        <p:spPr>
          <a:xfrm>
            <a:off x="657161" y="106550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L-Series</a:t>
            </a:r>
            <a:endParaRPr lang="zh-CN" altLang="en-US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540018" y="108814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D-Series</a:t>
            </a:r>
            <a:endParaRPr lang="zh-CN" altLang="en-US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3308181" y="108814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D+L</a:t>
            </a:r>
            <a:endParaRPr lang="zh-CN" altLang="en-US" b="1" dirty="0"/>
          </a:p>
        </p:txBody>
      </p:sp>
      <p:sp>
        <p:nvSpPr>
          <p:cNvPr id="163" name="矩形 162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64" name="矩形 163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TextBox 164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35496" y="303039"/>
            <a:ext cx="696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Biosynthesis strategy for all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monosaccharides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using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Izumoring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6282"/>
            <a:ext cx="8990058" cy="341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0" name="矩形 19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303039"/>
            <a:ext cx="679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S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ynthesis of rare sugar using chemical and enzymatic methods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09797" y="6488668"/>
            <a:ext cx="5747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Robert M. </a:t>
            </a:r>
            <a:r>
              <a:rPr lang="en-US" altLang="zh-CN" sz="1600" dirty="0" err="1" smtClean="0"/>
              <a:t>Waymouth</a:t>
            </a:r>
            <a:r>
              <a:rPr lang="en-US" altLang="zh-CN" sz="1600" dirty="0" smtClean="0"/>
              <a:t>. </a:t>
            </a:r>
            <a:r>
              <a:rPr lang="de-DE" altLang="zh-CN" sz="1600" i="1" dirty="0" smtClean="0"/>
              <a:t>Angew</a:t>
            </a:r>
            <a:r>
              <a:rPr lang="de-DE" altLang="zh-CN" sz="1600" i="1" dirty="0"/>
              <a:t>. Chem. Int. Ed. </a:t>
            </a:r>
            <a:r>
              <a:rPr lang="de-DE" altLang="zh-CN" sz="1600" b="1" dirty="0"/>
              <a:t>2010</a:t>
            </a:r>
            <a:r>
              <a:rPr lang="de-DE" altLang="zh-CN" sz="1600" dirty="0"/>
              <a:t>, </a:t>
            </a:r>
            <a:r>
              <a:rPr lang="de-DE" altLang="zh-CN" sz="1600" i="1" dirty="0"/>
              <a:t>49</a:t>
            </a:r>
            <a:r>
              <a:rPr lang="de-DE" altLang="zh-CN" sz="1600" dirty="0"/>
              <a:t>, 9456 –9459</a:t>
            </a:r>
            <a:endParaRPr lang="zh-CN" altLang="en-US" sz="16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7131"/>
              </p:ext>
            </p:extLst>
          </p:nvPr>
        </p:nvGraphicFramePr>
        <p:xfrm>
          <a:off x="35496" y="3212976"/>
          <a:ext cx="9045705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CS ChemDraw Drawing" r:id="rId3" imgW="9777649" imgH="3424148" progId="ChemDraw.Document.6.0">
                  <p:embed/>
                </p:oleObj>
              </mc:Choice>
              <mc:Fallback>
                <p:oleObj name="CS ChemDraw Drawing" r:id="rId3" imgW="9777649" imgH="34241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3212976"/>
                        <a:ext cx="9045705" cy="316835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29176"/>
              </p:ext>
            </p:extLst>
          </p:nvPr>
        </p:nvGraphicFramePr>
        <p:xfrm>
          <a:off x="1907704" y="980728"/>
          <a:ext cx="5021263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CS ChemDraw Drawing" r:id="rId5" imgW="5021364" imgH="2052278" progId="ChemDraw.Document.6.0">
                  <p:embed/>
                </p:oleObj>
              </mc:Choice>
              <mc:Fallback>
                <p:oleObj name="CS ChemDraw Drawing" r:id="rId5" imgW="5021364" imgH="20522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980728"/>
                        <a:ext cx="5021263" cy="20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0" y="0"/>
            <a:ext cx="7935143" cy="7558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935143" y="0"/>
            <a:ext cx="1208857" cy="75581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959089" y="193241"/>
            <a:ext cx="12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Rare Sugar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03039"/>
            <a:ext cx="406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Oxidation of unprotected saccharide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纸张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365</Words>
  <Application>Microsoft Office PowerPoint</Application>
  <PresentationFormat>全屏显示(4:3)</PresentationFormat>
  <Paragraphs>119</Paragraphs>
  <Slides>22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pc0003</cp:lastModifiedBy>
  <cp:revision>67</cp:revision>
  <cp:lastPrinted>2021-01-16T00:46:38Z</cp:lastPrinted>
  <dcterms:created xsi:type="dcterms:W3CDTF">2021-01-14T16:58:22Z</dcterms:created>
  <dcterms:modified xsi:type="dcterms:W3CDTF">2021-01-17T05:24:52Z</dcterms:modified>
</cp:coreProperties>
</file>