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5" r:id="rId4"/>
    <p:sldId id="273" r:id="rId5"/>
    <p:sldId id="263" r:id="rId6"/>
    <p:sldId id="258" r:id="rId7"/>
    <p:sldId id="268" r:id="rId8"/>
    <p:sldId id="257" r:id="rId9"/>
    <p:sldId id="259" r:id="rId10"/>
    <p:sldId id="269" r:id="rId11"/>
    <p:sldId id="264" r:id="rId12"/>
    <p:sldId id="265" r:id="rId13"/>
    <p:sldId id="262" r:id="rId14"/>
    <p:sldId id="261" r:id="rId15"/>
    <p:sldId id="270" r:id="rId16"/>
    <p:sldId id="267" r:id="rId17"/>
    <p:sldId id="27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468" autoAdjust="0"/>
  </p:normalViewPr>
  <p:slideViewPr>
    <p:cSldViewPr snapToGrid="0">
      <p:cViewPr varScale="1">
        <p:scale>
          <a:sx n="66" d="100"/>
          <a:sy n="66" d="100"/>
        </p:scale>
        <p:origin x="6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D4546-5E78-4737-9D97-E87991BDD735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8B0F-37FC-44CA-9A82-3B37664FB9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14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直接激活</a:t>
            </a:r>
            <a:r>
              <a:rPr lang="en-US" altLang="zh-CN" dirty="0"/>
              <a:t>C–H</a:t>
            </a:r>
            <a:r>
              <a:rPr lang="zh-CN" altLang="en-US" dirty="0"/>
              <a:t>键提供了一种有效的方法，可以从简单的烃衍生物合成各种有机分子。</a:t>
            </a:r>
            <a:endParaRPr lang="en-US" altLang="zh-CN" dirty="0"/>
          </a:p>
          <a:p>
            <a:r>
              <a:rPr lang="zh-CN" altLang="en-US" dirty="0"/>
              <a:t>目前芳烃</a:t>
            </a:r>
            <a:r>
              <a:rPr lang="en-US" altLang="zh-CN" dirty="0"/>
              <a:t>C–H</a:t>
            </a:r>
            <a:r>
              <a:rPr lang="zh-CN" altLang="en-US" dirty="0"/>
              <a:t>活化的研究已经比较深入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281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在此条件下，研究人员探究该方法的普适性，对各种脂肪酸进行了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β-C(</a:t>
            </a:r>
            <a:r>
              <a:rPr lang="en-US" altLang="zh-CN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</a:t>
            </a:r>
            <a:r>
              <a:rPr lang="en-US" altLang="zh-CN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)-H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键内酯化，结果表明底物兼容性很好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621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71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最后验证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内酯的衍生化反应。由于脂肪酸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内酯具有较高的环张力，可以与多种亲核试剂反应，用降脂药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Gemfibrozil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（吉非罗齐）进内酯化得到了很多衍生产物，并且产率也都较高，而且很多都是通过其他方法较难实现的。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研究人员也通过烷基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烯基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芳基格氏试剂、炔基铝试剂、四丁基氰化铵、四丁基氟化铵、溴化镁、叠氮化钠、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NaNHNs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PhSNa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等对上述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内酯进行衍生化，得到了多种脂肪酸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β-C(</a:t>
            </a:r>
            <a:r>
              <a:rPr lang="en-US" altLang="zh-CN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</a:t>
            </a:r>
            <a:r>
              <a:rPr lang="en-US" altLang="zh-CN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)-H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键官能团化的产物。其中引入的二级烷基、非缺电子烯烃、炔基、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、羟基和氨基等，通过其他方法都难以实现。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750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75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直接激活</a:t>
            </a:r>
            <a:r>
              <a:rPr lang="en-US" altLang="zh-CN" dirty="0"/>
              <a:t>C–H</a:t>
            </a:r>
            <a:r>
              <a:rPr lang="zh-CN" altLang="en-US" dirty="0"/>
              <a:t>键提供了一种有效的方法，可以从简单的烃衍生物合成各种有机分子。</a:t>
            </a:r>
            <a:endParaRPr lang="en-US" altLang="zh-CN" dirty="0"/>
          </a:p>
          <a:p>
            <a:r>
              <a:rPr lang="zh-CN" altLang="en-US" dirty="0"/>
              <a:t>目前芳烃</a:t>
            </a:r>
            <a:r>
              <a:rPr lang="en-US" altLang="zh-CN" dirty="0"/>
              <a:t>C–H</a:t>
            </a:r>
            <a:r>
              <a:rPr lang="zh-CN" altLang="en-US" dirty="0"/>
              <a:t>活化的研究已经比较深入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32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39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脂肪酸</a:t>
            </a: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β-C–H</a:t>
            </a:r>
            <a:r>
              <a:rPr lang="zh-CN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的官能团化是一种有价值的合成连接物，可补充各种共轭加成反应。但是目前没有一种广泛适用的方法实现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75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目前为止，脂肪酸的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β-C(</a:t>
            </a:r>
            <a:r>
              <a:rPr lang="en-US" altLang="zh-CN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</a:t>
            </a:r>
            <a:r>
              <a:rPr lang="en-US" altLang="zh-CN" sz="1200" b="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)-H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键官能团化还没有一种广泛适用的方法，并且反应类型很有限。形成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C-C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键的反应中，烷基化反应只能使用一级烷基碘化物、烷基硼酸；烯基化只适用于缺电子烯烃；炔基化局限于硅基乙炔基溴化物；芳基化也只兼容芳基碘代物。而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杂原子键的官能团化还没有实现。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50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）四氯铂酸钾、六氯铂酸钾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）羧酸亲核性较低、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内酯四元环高张力，易开环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）还存在多种还原消除途径导使五元环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Pd(IV)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中间体形成非环的产物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151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common oxidants for Pd(II)/Pd(IV) chemistry, such as </a:t>
            </a:r>
            <a:r>
              <a:rPr lang="en-US" altLang="zh-CN" dirty="0" err="1"/>
              <a:t>PhI</a:t>
            </a:r>
            <a:r>
              <a:rPr lang="en-US" altLang="zh-CN" dirty="0"/>
              <a:t>(</a:t>
            </a:r>
            <a:r>
              <a:rPr lang="en-US" altLang="zh-CN" dirty="0" err="1"/>
              <a:t>OAc</a:t>
            </a:r>
            <a:r>
              <a:rPr lang="en-US" altLang="zh-CN" dirty="0"/>
              <a:t>)2, K2S2O8, and F+ reagents, consistently gave the undesired </a:t>
            </a:r>
          </a:p>
          <a:p>
            <a:r>
              <a:rPr lang="en-US" altLang="zh-CN" dirty="0"/>
              <a:t>non-cyclic oxidation products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42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大位阻的</a:t>
            </a:r>
            <a:r>
              <a:rPr lang="en-US" altLang="zh-CN" dirty="0"/>
              <a:t>TBHP</a:t>
            </a:r>
            <a:r>
              <a:rPr lang="zh-CN" altLang="en-US" dirty="0"/>
              <a:t>。之后又筛选了溶剂、碱、物质的比例等等，得到一个优化的条件。</a:t>
            </a:r>
            <a:endParaRPr lang="en-US" altLang="zh-CN" dirty="0"/>
          </a:p>
          <a:p>
            <a:r>
              <a:rPr lang="en-US" altLang="zh-CN" dirty="0"/>
              <a:t>PS</a:t>
            </a:r>
            <a:r>
              <a:rPr lang="zh-CN" altLang="en-US" dirty="0"/>
              <a:t>：</a:t>
            </a:r>
            <a:r>
              <a:rPr lang="en-US" altLang="zh-CN" dirty="0"/>
              <a:t>TBHP</a:t>
            </a:r>
            <a:r>
              <a:rPr lang="zh-CN" altLang="en-US" dirty="0"/>
              <a:t>将</a:t>
            </a:r>
            <a:r>
              <a:rPr lang="en-US" altLang="zh-CN" dirty="0"/>
              <a:t>Pd(II)</a:t>
            </a:r>
            <a:r>
              <a:rPr lang="zh-CN" altLang="en-US" dirty="0"/>
              <a:t>钯氧化为</a:t>
            </a:r>
            <a:r>
              <a:rPr lang="en-US" altLang="zh-CN" dirty="0"/>
              <a:t>Pd(IV)</a:t>
            </a:r>
            <a:r>
              <a:rPr lang="zh-CN" altLang="en-US" dirty="0"/>
              <a:t>后，</a:t>
            </a:r>
            <a:r>
              <a:rPr lang="en-US" altLang="zh-CN" dirty="0"/>
              <a:t>Pd(IV)</a:t>
            </a:r>
            <a:r>
              <a:rPr lang="zh-CN" altLang="en-US" dirty="0"/>
              <a:t>中心与</a:t>
            </a:r>
            <a:r>
              <a:rPr lang="en-US" altLang="zh-CN" dirty="0" err="1"/>
              <a:t>tBuO</a:t>
            </a:r>
            <a:r>
              <a:rPr lang="en-US" altLang="zh-CN" dirty="0"/>
              <a:t>-</a:t>
            </a:r>
            <a:r>
              <a:rPr lang="zh-CN" altLang="en-US" dirty="0"/>
              <a:t>和</a:t>
            </a:r>
            <a:r>
              <a:rPr lang="en-US" altLang="zh-CN" dirty="0"/>
              <a:t>HO-</a:t>
            </a:r>
            <a:r>
              <a:rPr lang="zh-CN" altLang="en-US" dirty="0"/>
              <a:t>有很强的配位作用，很难发生快速的还原消除。另一方面，大位阻的</a:t>
            </a:r>
            <a:r>
              <a:rPr lang="en-US" altLang="zh-CN" dirty="0" err="1"/>
              <a:t>tBuO</a:t>
            </a:r>
            <a:r>
              <a:rPr lang="en-US" altLang="zh-CN" dirty="0"/>
              <a:t>-</a:t>
            </a:r>
            <a:r>
              <a:rPr lang="zh-CN" altLang="en-US" dirty="0"/>
              <a:t>增强羧基从五元环</a:t>
            </a:r>
            <a:r>
              <a:rPr lang="en-US" altLang="zh-CN" dirty="0"/>
              <a:t>Pd(IV)</a:t>
            </a:r>
            <a:r>
              <a:rPr lang="zh-CN" altLang="en-US" dirty="0"/>
              <a:t>中间体上发生还原消除的能力，从而形成</a:t>
            </a:r>
            <a:r>
              <a:rPr lang="en-US" altLang="zh-CN" dirty="0"/>
              <a:t>β-</a:t>
            </a:r>
            <a:r>
              <a:rPr lang="zh-CN" altLang="en-US" dirty="0"/>
              <a:t>内酯。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501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基于之前的配体加速的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Pd(II)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催化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C-H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键活化工作（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ligand-accelerated Pd(II)-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catalysed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C–H activation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），从</a:t>
            </a:r>
            <a:r>
              <a:rPr lang="pt-BR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mono-N-protected amino acid (MPAA)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中寻找合适的配体提高催化剂效率。当加入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氨基酸配体（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L5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）后，产率从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15%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提高到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36-44%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。考虑到将配体结合模式从五元螯合转变为六元螯合会增加咬合角，或可促进有利的还原消除，他们又对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氨基酸配体（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L6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氨基酸配体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进行了筛选，最终发现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α-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甲基取代的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β-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氨基酸配体</a:t>
            </a:r>
            <a:r>
              <a:rPr lang="en-US" altLang="zh-CN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效果最佳，产率可达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65%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，在之后的合成中都使用了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L11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作为配体。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8B0F-37FC-44CA-9A82-3B37664FB9E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13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3ADF0-277A-4E65-9EBF-983A083D8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FBD9E-9926-4B3D-BAB5-D9073F94E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3C78A-34E5-4C90-B40A-60522C00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8179-BC33-48C6-B824-8D30590D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175E1-1422-4871-85C0-D440803D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40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13AB-9970-44E4-AEE6-1F8491A3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CE198-3559-44BC-840B-4043602DB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4028B-1052-42A8-90E1-42289BE1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CF6A-D6D2-4739-BE6B-52F27BE5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DF344-0033-439F-916B-D2E33CE8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796CC7-0CDF-4EDC-9782-1244A957B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B3165-8BF0-49E8-8285-6A8B2FA89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FC2D-00DA-417E-A773-23847986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C3AC-5EC1-4AA7-B679-75104C92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51AC5-4DA0-48A5-B2B9-0E84FEFD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49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09BC-54F6-4C56-A32D-03740862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F8FF8-4C9C-4C16-AFFC-82DF93949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6A0E-956B-4BA5-BF9D-3F10B033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E94F7-424D-494B-81BF-01D8C03D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0C88C-9BCE-44F5-812F-7FB5BB56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48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4057-5C1C-453D-9316-28ADEF75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33AC1-59B4-4A6A-8CDC-080D81F87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470EB-24AD-490D-B344-7032354F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EF85-BF3F-408F-94F4-2A853C23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8C6C5-E573-43CD-9CBA-552EEDE8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46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9659-D7AE-4D5A-AFBA-BD00B990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F276A-A20F-43BD-B7DA-7D414E17D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0DC8A-8EF8-4DD8-8826-4124CDBA9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8F8BE-561F-402C-8A8D-8648C73D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45AE9-88B3-4876-AE6E-7F12D9E8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43277-BFE3-4C5C-A966-669F99EB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67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2671E-36EE-451B-8384-32845394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AA42F-5230-47B8-B7C7-0448A048B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E7B69-B5F2-4A30-ABF1-F2D38324B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F3359-5F95-4326-BE92-B8ECC2ADB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261B33-E405-4244-A9AD-49BF74534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DCE253-06EA-4CD8-8E32-4EA29FC5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01928E-4C3E-4E1E-B3C8-C48FA5D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FC677-6DC9-4439-B3AE-AB97678C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20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E831-25B4-41F4-A0F3-D9646025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9FF5C-0605-4903-8885-272C23ED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71898E-23AC-49F4-90C6-2ECD5D3A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39240-0250-403A-A3C3-6BAD3A2BE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70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AF6AF-EE91-464F-8EB0-1E40B6CB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DD4A4-BBC9-457B-AE6D-D29D8EA4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E1E52-0211-474D-936F-129AECB2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0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9A4C8-5E9E-4038-A7E8-87EF4973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C5F80-A6F7-4561-84B6-BBC0D2A8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B8BB7-99B8-45B9-B33D-7150F83E4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07A90-8CE1-4442-8B45-ED8DC810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D462E-1805-4BDA-8395-439E3D501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C2640-FD48-4BA2-BD0E-D9D8DC89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67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5FE4-F7ED-4716-A93F-90A681A4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49B76-94C9-4609-A85E-EE836BFE7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23B90-015C-44A2-BFF0-832EE52BB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C9E5A-17AC-4F59-8747-055E455D3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A7496-A2B0-45E1-A8E2-6A1BDACE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0840C-38A8-4AE6-A9A1-9BB81E1A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7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93C07-4509-4006-851A-C6B249BC2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5D8E5-12E1-491F-9799-0A674F1F3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DBB07-FB84-4868-B8D5-217C6205A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DE8B-67CA-474F-B5EE-D4529F0214CA}" type="datetimeFigureOut">
              <a:rPr lang="zh-CN" altLang="en-US" smtClean="0"/>
              <a:t>2019/12/27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D91D-64E3-4A92-9474-D0CC70D9E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ACD79-D09F-4460-8445-7DC669808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14CD-E40B-48CD-B699-A3DE619DF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18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D310-6383-45D2-ABE8-5198B2DA8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512763"/>
            <a:ext cx="103632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Lactonization as a general route to </a:t>
            </a:r>
            <a:br>
              <a:rPr lang="en-US" altLang="zh-CN" dirty="0"/>
            </a:br>
            <a:r>
              <a:rPr lang="en-US" altLang="zh-CN" dirty="0"/>
              <a:t>β-C(sp3)–H functionalization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BA3DC-EA07-4CF5-B82E-9DF5F8DED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1637"/>
            <a:ext cx="9144000" cy="1655762"/>
          </a:xfrm>
        </p:spPr>
        <p:txBody>
          <a:bodyPr/>
          <a:lstStyle/>
          <a:p>
            <a:r>
              <a:rPr lang="zh-CN" altLang="en-US" dirty="0"/>
              <a:t>陆盼睿</a:t>
            </a:r>
            <a:endParaRPr lang="en-US" altLang="zh-CN" dirty="0"/>
          </a:p>
          <a:p>
            <a:r>
              <a:rPr lang="en-US" altLang="zh-CN" dirty="0"/>
              <a:t>2019/12/28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067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F4E8-059A-485F-A771-D628F0D7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30" y="0"/>
            <a:ext cx="10515600" cy="1325563"/>
          </a:xfrm>
        </p:spPr>
        <p:txBody>
          <a:bodyPr/>
          <a:lstStyle/>
          <a:p>
            <a:r>
              <a:rPr lang="en-US" altLang="zh-CN" dirty="0"/>
              <a:t>Optimize reaction conditions</a:t>
            </a:r>
            <a:endParaRPr lang="zh-CN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62BA6C-CAEC-435E-8292-8B8F7BF6A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747" y="1325563"/>
            <a:ext cx="8706766" cy="50523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3FA852-03CC-497E-89D1-DD180DA67332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153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F51C9E-4CDD-4791-B568-00A6878DC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685" y="1325563"/>
            <a:ext cx="8624889" cy="507923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66BDA8A-20B6-4CFD-89F9-4910566152CB}"/>
              </a:ext>
            </a:extLst>
          </p:cNvPr>
          <p:cNvSpPr txBox="1">
            <a:spLocks/>
          </p:cNvSpPr>
          <p:nvPr/>
        </p:nvSpPr>
        <p:spPr>
          <a:xfrm>
            <a:off x="73533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Optimize reaction conditions</a:t>
            </a:r>
            <a:endParaRPr lang="zh-CN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65C07-FB57-4EB2-8F15-98695020DB20}"/>
              </a:ext>
            </a:extLst>
          </p:cNvPr>
          <p:cNvSpPr/>
          <p:nvPr/>
        </p:nvSpPr>
        <p:spPr>
          <a:xfrm>
            <a:off x="6789420" y="5120639"/>
            <a:ext cx="3108960" cy="708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79627F-482D-405E-AFAB-5A2D4B86B1D9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17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-22703"/>
            <a:ext cx="12607290" cy="1325563"/>
          </a:xfrm>
        </p:spPr>
        <p:txBody>
          <a:bodyPr/>
          <a:lstStyle/>
          <a:p>
            <a:r>
              <a:rPr lang="en-US" altLang="zh-CN" dirty="0"/>
              <a:t>Ligand-accelerated Pd(II)-</a:t>
            </a:r>
            <a:r>
              <a:rPr lang="en-US" altLang="zh-CN" dirty="0" err="1"/>
              <a:t>catalysed</a:t>
            </a:r>
            <a:r>
              <a:rPr lang="en-US" altLang="zh-CN" dirty="0"/>
              <a:t> C–H activation</a:t>
            </a:r>
            <a:endParaRPr lang="zh-CN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AD9DA2-3D4F-4205-90A8-25F1F1EE8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274" y="1108709"/>
            <a:ext cx="7811452" cy="53487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63C3FBB-0A82-452A-BA07-C4F4D5487314}"/>
              </a:ext>
            </a:extLst>
          </p:cNvPr>
          <p:cNvSpPr/>
          <p:nvPr/>
        </p:nvSpPr>
        <p:spPr>
          <a:xfrm>
            <a:off x="4057650" y="5132071"/>
            <a:ext cx="1005840" cy="10401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E574D9-17DE-4D5B-B4AF-54B9BA58F179}"/>
              </a:ext>
            </a:extLst>
          </p:cNvPr>
          <p:cNvSpPr/>
          <p:nvPr/>
        </p:nvSpPr>
        <p:spPr>
          <a:xfrm>
            <a:off x="8731234" y="649129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Jin-Quan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934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93" y="0"/>
            <a:ext cx="10515600" cy="1024480"/>
          </a:xfrm>
        </p:spPr>
        <p:txBody>
          <a:bodyPr/>
          <a:lstStyle/>
          <a:p>
            <a:r>
              <a:rPr lang="en-US" altLang="zh-CN" dirty="0"/>
              <a:t>Explored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scope of this methodology</a:t>
            </a:r>
            <a:endParaRPr lang="zh-CN" alt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CB98E8-6A94-4146-9521-6A5357D5D7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13692" y="893529"/>
            <a:ext cx="8588837" cy="59644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A7FD20-2EB1-41D3-8311-FABCF6540712}"/>
              </a:ext>
            </a:extLst>
          </p:cNvPr>
          <p:cNvSpPr/>
          <p:nvPr/>
        </p:nvSpPr>
        <p:spPr>
          <a:xfrm>
            <a:off x="8925544" y="649129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Jin-Quan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803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advantages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3614-9C81-4D1F-99B0-DB0F7EE29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(1) the inexpensive oxidant TBHP;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(2) tolerant of air and moisture;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(3) reliably scale-up; 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(4) aqueous wash delivers the product without chromatography.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FD7271-5C3E-40F7-B03A-4F11F8F1B484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080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91C7BA-03ED-4E21-B9A8-8B5438E98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6457" y="0"/>
            <a:ext cx="9067406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F0B9F2-56B1-405D-A76A-01F0B06389B5}"/>
              </a:ext>
            </a:extLst>
          </p:cNvPr>
          <p:cNvSpPr/>
          <p:nvPr/>
        </p:nvSpPr>
        <p:spPr>
          <a:xfrm>
            <a:off x="8908475" y="6488668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8268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3E19-88FE-4689-A344-797734058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10" y="170815"/>
            <a:ext cx="10515600" cy="1325563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EBB6-0F54-4B6D-966A-AA84A9D28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10" y="1631315"/>
            <a:ext cx="5257800" cy="4351338"/>
          </a:xfrm>
        </p:spPr>
        <p:txBody>
          <a:bodyPr/>
          <a:lstStyle/>
          <a:p>
            <a:r>
              <a:rPr lang="en-US" altLang="zh-CN" dirty="0"/>
              <a:t>Lack of mono-selectivity</a:t>
            </a:r>
          </a:p>
          <a:p>
            <a:endParaRPr lang="en-US" altLang="zh-CN" dirty="0"/>
          </a:p>
          <a:p>
            <a:r>
              <a:rPr lang="en-US" altLang="zh-CN" dirty="0"/>
              <a:t>Use of expensive oxidants</a:t>
            </a:r>
          </a:p>
          <a:p>
            <a:endParaRPr lang="en-US" altLang="zh-CN" dirty="0"/>
          </a:p>
          <a:p>
            <a:r>
              <a:rPr lang="en-US" altLang="zh-CN" dirty="0"/>
              <a:t>Limited scope</a:t>
            </a:r>
          </a:p>
          <a:p>
            <a:endParaRPr lang="en-US" altLang="zh-CN" dirty="0"/>
          </a:p>
          <a:p>
            <a:r>
              <a:rPr lang="en-US" altLang="zh-CN" dirty="0"/>
              <a:t>Need different directing </a:t>
            </a:r>
          </a:p>
          <a:p>
            <a:pPr marL="0" indent="0">
              <a:buNone/>
            </a:pPr>
            <a:r>
              <a:rPr lang="en-US" altLang="zh-CN" dirty="0"/>
              <a:t>  groups</a:t>
            </a:r>
            <a:endParaRPr lang="zh-CN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F2C99E-6674-446A-AB7E-DF315505A60E}"/>
              </a:ext>
            </a:extLst>
          </p:cNvPr>
          <p:cNvCxnSpPr/>
          <p:nvPr/>
        </p:nvCxnSpPr>
        <p:spPr>
          <a:xfrm>
            <a:off x="5365024" y="1906633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E4B393E-D7BC-438E-ADB0-176C93EA5939}"/>
              </a:ext>
            </a:extLst>
          </p:cNvPr>
          <p:cNvCxnSpPr/>
          <p:nvPr/>
        </p:nvCxnSpPr>
        <p:spPr>
          <a:xfrm>
            <a:off x="5365024" y="2897233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AAF1B60-F049-4D1A-A935-6C86E9ADE9EC}"/>
              </a:ext>
            </a:extLst>
          </p:cNvPr>
          <p:cNvCxnSpPr/>
          <p:nvPr/>
        </p:nvCxnSpPr>
        <p:spPr>
          <a:xfrm>
            <a:off x="5365024" y="3920489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03D0E3D-99B0-4963-B299-D73836EDCE26}"/>
              </a:ext>
            </a:extLst>
          </p:cNvPr>
          <p:cNvCxnSpPr/>
          <p:nvPr/>
        </p:nvCxnSpPr>
        <p:spPr>
          <a:xfrm>
            <a:off x="5365024" y="4965518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2E0AB0D-D975-4E43-8B99-1F9FF9B0DC60}"/>
              </a:ext>
            </a:extLst>
          </p:cNvPr>
          <p:cNvSpPr txBox="1"/>
          <p:nvPr/>
        </p:nvSpPr>
        <p:spPr>
          <a:xfrm>
            <a:off x="6791053" y="1631315"/>
            <a:ext cx="3537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Higher</a:t>
            </a:r>
            <a:r>
              <a:rPr lang="en-US" altLang="zh-CN" dirty="0"/>
              <a:t> </a:t>
            </a:r>
            <a:r>
              <a:rPr lang="en-US" altLang="zh-CN" sz="2800" dirty="0"/>
              <a:t>selectivity</a:t>
            </a:r>
            <a:endParaRPr lang="zh-CN" alt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518AA0-FB6C-489E-A42E-0F2D050932A0}"/>
              </a:ext>
            </a:extLst>
          </p:cNvPr>
          <p:cNvSpPr txBox="1"/>
          <p:nvPr/>
        </p:nvSpPr>
        <p:spPr>
          <a:xfrm>
            <a:off x="6791050" y="3639931"/>
            <a:ext cx="3537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Wide application</a:t>
            </a:r>
            <a:endParaRPr lang="zh-CN" alt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BDBFB-BDDF-426B-B375-4A9DFB9FCD4A}"/>
              </a:ext>
            </a:extLst>
          </p:cNvPr>
          <p:cNvSpPr txBox="1"/>
          <p:nvPr/>
        </p:nvSpPr>
        <p:spPr>
          <a:xfrm>
            <a:off x="6791050" y="4703908"/>
            <a:ext cx="4227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Same directing group</a:t>
            </a:r>
            <a:endParaRPr lang="zh-CN" alt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587AB9-0463-4116-849D-B8EEDB6F9FF5}"/>
              </a:ext>
            </a:extLst>
          </p:cNvPr>
          <p:cNvSpPr txBox="1"/>
          <p:nvPr/>
        </p:nvSpPr>
        <p:spPr>
          <a:xfrm>
            <a:off x="6791052" y="2635623"/>
            <a:ext cx="3537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Cheap oxidants</a:t>
            </a:r>
            <a:endParaRPr lang="zh-CN" altLang="en-US" sz="2800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748467AE-9751-47F8-8667-99A59A3F11EB}"/>
              </a:ext>
            </a:extLst>
          </p:cNvPr>
          <p:cNvSpPr/>
          <p:nvPr/>
        </p:nvSpPr>
        <p:spPr>
          <a:xfrm>
            <a:off x="8081007" y="5260330"/>
            <a:ext cx="478971" cy="523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C18E6A-BFB7-4904-B354-4D9B4165ABDA}"/>
              </a:ext>
            </a:extLst>
          </p:cNvPr>
          <p:cNvSpPr txBox="1"/>
          <p:nvPr/>
        </p:nvSpPr>
        <p:spPr>
          <a:xfrm>
            <a:off x="6279424" y="5805256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Industrial-scale manufacturing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9478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3A0F-4F5F-43C3-9A9A-B6801A39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2068831"/>
            <a:ext cx="8020050" cy="2079308"/>
          </a:xfrm>
        </p:spPr>
        <p:txBody>
          <a:bodyPr/>
          <a:lstStyle/>
          <a:p>
            <a:r>
              <a:rPr lang="en-US" altLang="zh-CN" dirty="0"/>
              <a:t>Thank you for your attention!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957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CA960-2BD8-45B9-85A1-50D5CC75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Direct activation of C–H bonds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F1BA-088A-4E30-AAF2-BA8DDBE45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141537"/>
            <a:ext cx="10515600" cy="4351338"/>
          </a:xfrm>
        </p:spPr>
        <p:txBody>
          <a:bodyPr/>
          <a:lstStyle/>
          <a:p>
            <a:r>
              <a:rPr lang="en-US" altLang="zh-CN" dirty="0"/>
              <a:t>Effective method to synthesize various organic molecules</a:t>
            </a:r>
          </a:p>
          <a:p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A46084-A957-42D9-8066-64CD898D30E4}"/>
              </a:ext>
            </a:extLst>
          </p:cNvPr>
          <p:cNvSpPr txBox="1">
            <a:spLocks/>
          </p:cNvSpPr>
          <p:nvPr/>
        </p:nvSpPr>
        <p:spPr>
          <a:xfrm>
            <a:off x="1897380" y="3157087"/>
            <a:ext cx="7525753" cy="3145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Transition metal catalysis</a:t>
            </a:r>
          </a:p>
          <a:p>
            <a:endParaRPr lang="en-US" altLang="zh-CN" dirty="0"/>
          </a:p>
          <a:p>
            <a:r>
              <a:rPr lang="en-US" altLang="zh-CN" dirty="0"/>
              <a:t>Direct group</a:t>
            </a:r>
          </a:p>
          <a:p>
            <a:endParaRPr lang="en-US" altLang="zh-CN" dirty="0"/>
          </a:p>
          <a:p>
            <a:r>
              <a:rPr lang="en-US" altLang="zh-CN" dirty="0"/>
              <a:t>Ligand accelerated catalysis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09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CA960-2BD8-45B9-85A1-50D5CC75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Direct activation of C–H bonds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1F1BA-088A-4E30-AAF2-BA8DDBE45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141537"/>
            <a:ext cx="10515600" cy="4351338"/>
          </a:xfrm>
        </p:spPr>
        <p:txBody>
          <a:bodyPr/>
          <a:lstStyle/>
          <a:p>
            <a:r>
              <a:rPr lang="en-US" altLang="zh-CN" dirty="0"/>
              <a:t>Effective method to synthesize various organic molecules</a:t>
            </a:r>
          </a:p>
          <a:p>
            <a:endParaRPr lang="en-US" altLang="zh-CN" dirty="0"/>
          </a:p>
          <a:p>
            <a:r>
              <a:rPr lang="en-US" altLang="zh-CN" dirty="0"/>
              <a:t>Aromatic C-H Bond Functionalization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046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BF14FDB1-CE53-48E7-913D-653E75EC3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852504"/>
              </p:ext>
            </p:extLst>
          </p:nvPr>
        </p:nvGraphicFramePr>
        <p:xfrm>
          <a:off x="1560433" y="1149444"/>
          <a:ext cx="7514987" cy="5628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S ChemDraw Drawing" r:id="rId4" imgW="11732850" imgH="8788430" progId="ChemDraw.Document.6.0">
                  <p:embed/>
                </p:oleObj>
              </mc:Choice>
              <mc:Fallback>
                <p:oleObj name="CS ChemDraw Drawing" r:id="rId4" imgW="11732850" imgH="8788430" progId="ChemDraw.Document.6.0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433" y="1149444"/>
                        <a:ext cx="7514987" cy="5628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A17777F-22A8-4E97-B1CC-D433852C8C20}"/>
              </a:ext>
            </a:extLst>
          </p:cNvPr>
          <p:cNvSpPr txBox="1">
            <a:spLocks/>
          </p:cNvSpPr>
          <p:nvPr/>
        </p:nvSpPr>
        <p:spPr>
          <a:xfrm>
            <a:off x="838200" y="22796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Aromatic C-H Bond Functionalization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A61A4F-9D6A-4B2F-AB53-C7B592AB5F8B}"/>
              </a:ext>
            </a:extLst>
          </p:cNvPr>
          <p:cNvSpPr/>
          <p:nvPr/>
        </p:nvSpPr>
        <p:spPr>
          <a:xfrm>
            <a:off x="8531959" y="6445369"/>
            <a:ext cx="3660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Qi, Meta-C-H Bond Activation, </a:t>
            </a:r>
            <a:r>
              <a:rPr lang="en-US" altLang="zh-CN" dirty="0"/>
              <a:t>2012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747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01" y="366710"/>
            <a:ext cx="11838759" cy="1325563"/>
          </a:xfrm>
        </p:spPr>
        <p:txBody>
          <a:bodyPr/>
          <a:lstStyle/>
          <a:p>
            <a:r>
              <a:rPr lang="en-US" altLang="zh-CN" dirty="0"/>
              <a:t>Functionalization of the β-C–H of aliphatic acids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3614-9C81-4D1F-99B0-DB0F7EE2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440" y="2082802"/>
            <a:ext cx="10256520" cy="4351338"/>
          </a:xfrm>
        </p:spPr>
        <p:txBody>
          <a:bodyPr/>
          <a:lstStyle/>
          <a:p>
            <a:r>
              <a:rPr lang="en-US" altLang="zh-CN" sz="3600" dirty="0"/>
              <a:t>Importance: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A valuable synthetic disconnection that complements a wide range of conjugate addition reactions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dirty="0"/>
          </a:p>
          <a:p>
            <a:pPr>
              <a:lnSpc>
                <a:spcPct val="100000"/>
              </a:lnSpc>
            </a:pPr>
            <a:r>
              <a:rPr lang="en-US" altLang="zh-CN" sz="3600" dirty="0"/>
              <a:t>Challenge: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No widely applicable method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757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365125"/>
            <a:ext cx="11700510" cy="1325563"/>
          </a:xfrm>
        </p:spPr>
        <p:txBody>
          <a:bodyPr/>
          <a:lstStyle/>
          <a:p>
            <a:r>
              <a:rPr lang="en-US" altLang="zh-CN" dirty="0"/>
              <a:t>Functionalization of the β-C–H of aliphatic acids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3614-9C81-4D1F-99B0-DB0F7EE2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C–C bond formations:</a:t>
            </a:r>
          </a:p>
          <a:p>
            <a:r>
              <a:rPr lang="en-US" altLang="zh-CN" dirty="0"/>
              <a:t>alkylation reactions: primary alkyl iodide or alkyl boron coupling partners</a:t>
            </a:r>
          </a:p>
          <a:p>
            <a:r>
              <a:rPr lang="en-US" altLang="zh-CN" dirty="0"/>
              <a:t>olefination reactions: electron-deficient olefins</a:t>
            </a:r>
          </a:p>
          <a:p>
            <a:r>
              <a:rPr lang="en-US" altLang="zh-CN" dirty="0"/>
              <a:t>alkynylation: silyl acetylene bromide</a:t>
            </a:r>
          </a:p>
          <a:p>
            <a:r>
              <a:rPr lang="en-US" altLang="zh-CN" dirty="0"/>
              <a:t>arylation reactions are only compatible with aryl iodides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C–X bond-forming reactions based on β-C–H activation of free aliphatic acids have not yet been realized. </a:t>
            </a:r>
            <a:endParaRPr lang="zh-CN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81EB45-2387-4215-A315-25BE33C1E749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097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33E4-BFB3-4BEE-98CE-5A119E86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Purpose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A992B-4016-4433-B150-5708A9CD6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A one-for-all β-lactonization strategy: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β-Lactones are strained heterocycles</a:t>
            </a:r>
          </a:p>
          <a:p>
            <a:r>
              <a:rPr lang="en-US" altLang="zh-CN" dirty="0"/>
              <a:t>react with a wide range of nucleophiles</a:t>
            </a:r>
          </a:p>
          <a:p>
            <a:r>
              <a:rPr lang="en-US" altLang="zh-CN" dirty="0"/>
              <a:t>valuable synthetic intermediates</a:t>
            </a:r>
          </a:p>
          <a:p>
            <a:endParaRPr lang="zh-CN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B9DB7-4046-4B94-B033-86B9F3C6B27F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2083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3E19-88FE-4689-A344-797734058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EBB6-0F54-4B6D-966A-AA84A9D28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Lack of mono-selectivity</a:t>
            </a:r>
          </a:p>
          <a:p>
            <a:endParaRPr lang="en-US" altLang="zh-CN" dirty="0"/>
          </a:p>
          <a:p>
            <a:r>
              <a:rPr lang="en-US" altLang="zh-CN" dirty="0"/>
              <a:t>Use of expensive oxidants</a:t>
            </a:r>
          </a:p>
          <a:p>
            <a:endParaRPr lang="en-US" altLang="zh-CN" dirty="0"/>
          </a:p>
          <a:p>
            <a:r>
              <a:rPr lang="en-US" altLang="zh-CN" dirty="0"/>
              <a:t>Limited scope</a:t>
            </a:r>
          </a:p>
          <a:p>
            <a:endParaRPr lang="en-US" altLang="zh-CN" dirty="0"/>
          </a:p>
          <a:p>
            <a:r>
              <a:rPr lang="en-US" altLang="zh-CN" dirty="0"/>
              <a:t>Need exogenous directing groups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19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CE30-42A8-4F09-944B-7B25CE39F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615"/>
            <a:ext cx="10515600" cy="1325563"/>
          </a:xfrm>
        </p:spPr>
        <p:txBody>
          <a:bodyPr/>
          <a:lstStyle/>
          <a:p>
            <a:r>
              <a:rPr lang="en-US" altLang="zh-CN" dirty="0"/>
              <a:t>Challenge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3614-9C81-4D1F-99B0-DB0F7EE29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812482"/>
          </a:xfrm>
        </p:spPr>
        <p:txBody>
          <a:bodyPr>
            <a:normAutofit/>
          </a:bodyPr>
          <a:lstStyle/>
          <a:p>
            <a:r>
              <a:rPr lang="en-US" altLang="zh-CN" dirty="0"/>
              <a:t>Mixture of K</a:t>
            </a:r>
            <a:r>
              <a:rPr lang="en-US" altLang="zh-CN" sz="1800" dirty="0"/>
              <a:t>2</a:t>
            </a:r>
            <a:r>
              <a:rPr lang="en-US" altLang="zh-CN" dirty="0"/>
              <a:t>PtCl</a:t>
            </a:r>
            <a:r>
              <a:rPr lang="en-US" altLang="zh-CN" sz="1800" dirty="0"/>
              <a:t>4</a:t>
            </a:r>
            <a:r>
              <a:rPr lang="en-US" altLang="zh-CN" dirty="0"/>
              <a:t> &amp; K</a:t>
            </a:r>
            <a:r>
              <a:rPr lang="en-US" altLang="zh-CN" sz="1800" dirty="0"/>
              <a:t>2</a:t>
            </a:r>
            <a:r>
              <a:rPr lang="en-US" altLang="zh-CN" dirty="0"/>
              <a:t>PtCl</a:t>
            </a:r>
            <a:r>
              <a:rPr lang="en-US" altLang="zh-CN" sz="1800" dirty="0"/>
              <a:t>6                  </a:t>
            </a:r>
            <a:r>
              <a:rPr lang="en-US" altLang="zh-CN" dirty="0"/>
              <a:t>Lack of mono-selectivity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D57DAA-2F7C-4E50-9D2F-2C359DCB7C25}"/>
              </a:ext>
            </a:extLst>
          </p:cNvPr>
          <p:cNvGrpSpPr/>
          <p:nvPr/>
        </p:nvGrpSpPr>
        <p:grpSpPr>
          <a:xfrm>
            <a:off x="0" y="3429000"/>
            <a:ext cx="12192000" cy="3063875"/>
            <a:chOff x="0" y="3429000"/>
            <a:chExt cx="12192000" cy="30638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5D6E17A-7E6A-4850-BA0C-400BACAA5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494719"/>
              <a:ext cx="12192000" cy="1998156"/>
            </a:xfrm>
            <a:prstGeom prst="rect">
              <a:avLst/>
            </a:prstGeom>
          </p:spPr>
        </p:pic>
        <p:sp>
          <p:nvSpPr>
            <p:cNvPr id="6" name="Content Placeholder 2">
              <a:extLst>
                <a:ext uri="{FF2B5EF4-FFF2-40B4-BE49-F238E27FC236}">
                  <a16:creationId xmlns:a16="http://schemas.microsoft.com/office/drawing/2014/main" id="{C3FF512C-D5E5-4948-91B4-CDC05462145E}"/>
                </a:ext>
              </a:extLst>
            </p:cNvPr>
            <p:cNvSpPr txBox="1">
              <a:spLocks/>
            </p:cNvSpPr>
            <p:nvPr/>
          </p:nvSpPr>
          <p:spPr>
            <a:xfrm>
              <a:off x="838200" y="3429000"/>
              <a:ext cx="10515600" cy="121475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/>
                <a:t>Pd(IV) intermediates could readily undergo various reductive elimination to form non-cyclic C–O bond formation products</a:t>
              </a:r>
              <a:endParaRPr lang="zh-CN" altLang="en-US" dirty="0"/>
            </a:p>
            <a:p>
              <a:endParaRPr lang="zh-CN" altLang="en-US" dirty="0"/>
            </a:p>
          </p:txBody>
        </p:sp>
      </p:grp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A68C3DE-FAE7-4DA6-99A3-8CF48731DDCE}"/>
              </a:ext>
            </a:extLst>
          </p:cNvPr>
          <p:cNvSpPr txBox="1">
            <a:spLocks/>
          </p:cNvSpPr>
          <p:nvPr/>
        </p:nvSpPr>
        <p:spPr>
          <a:xfrm>
            <a:off x="838200" y="2363281"/>
            <a:ext cx="10515600" cy="1077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Low nucleophilicity of the carboxylic acid, the strain generated in forming a four-membered ring</a:t>
            </a:r>
          </a:p>
          <a:p>
            <a:endParaRPr lang="zh-CN" alt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930B80-1366-4D7F-B1A9-67D473BB6795}"/>
              </a:ext>
            </a:extLst>
          </p:cNvPr>
          <p:cNvCxnSpPr/>
          <p:nvPr/>
        </p:nvCxnSpPr>
        <p:spPr>
          <a:xfrm>
            <a:off x="5634990" y="1920240"/>
            <a:ext cx="6629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1EC0280-6CE7-4EB1-B81C-4FB0D7DEB369}"/>
              </a:ext>
            </a:extLst>
          </p:cNvPr>
          <p:cNvSpPr/>
          <p:nvPr/>
        </p:nvSpPr>
        <p:spPr>
          <a:xfrm>
            <a:off x="8502634" y="643414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Jin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-Quan Yu </a:t>
            </a:r>
            <a:r>
              <a:rPr lang="en-US" altLang="zh-CN" dirty="0"/>
              <a:t>et al. </a:t>
            </a:r>
            <a:r>
              <a:rPr lang="en-US" altLang="zh-CN" i="1" dirty="0"/>
              <a:t>Nature</a:t>
            </a:r>
            <a:r>
              <a:rPr lang="zh-CN" altLang="en-US" dirty="0"/>
              <a:t>，</a:t>
            </a:r>
            <a:r>
              <a:rPr lang="en-US" altLang="zh-CN" dirty="0"/>
              <a:t>2019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92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1411</Words>
  <Application>Microsoft Office PowerPoint</Application>
  <PresentationFormat>Widescreen</PresentationFormat>
  <Paragraphs>111</Paragraphs>
  <Slides>17</Slides>
  <Notes>13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等线</vt:lpstr>
      <vt:lpstr>等线 Light</vt:lpstr>
      <vt:lpstr>Arial</vt:lpstr>
      <vt:lpstr>Times New Roman</vt:lpstr>
      <vt:lpstr>Office Theme</vt:lpstr>
      <vt:lpstr>CS ChemDraw Drawing</vt:lpstr>
      <vt:lpstr>Lactonization as a general route to  β-C(sp3)–H functionalization</vt:lpstr>
      <vt:lpstr>Direct activation of C–H bonds</vt:lpstr>
      <vt:lpstr>Direct activation of C–H bonds</vt:lpstr>
      <vt:lpstr>PowerPoint Presentation</vt:lpstr>
      <vt:lpstr>Functionalization of the β-C–H of aliphatic acids</vt:lpstr>
      <vt:lpstr>Functionalization of the β-C–H of aliphatic acids</vt:lpstr>
      <vt:lpstr>Purpose</vt:lpstr>
      <vt:lpstr>Limitation</vt:lpstr>
      <vt:lpstr>Challenge</vt:lpstr>
      <vt:lpstr>Optimize reaction conditions</vt:lpstr>
      <vt:lpstr>PowerPoint Presentation</vt:lpstr>
      <vt:lpstr>Ligand-accelerated Pd(II)-catalysed C–H activation</vt:lpstr>
      <vt:lpstr>Explored the scope of this methodology</vt:lpstr>
      <vt:lpstr>Key advantages</vt:lpstr>
      <vt:lpstr>PowerPoint Presentation</vt:lpstr>
      <vt:lpstr>Summary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panruilu@163.com</dc:creator>
  <cp:lastModifiedBy>panruilu@163.com</cp:lastModifiedBy>
  <cp:revision>54</cp:revision>
  <dcterms:created xsi:type="dcterms:W3CDTF">2019-12-19T12:12:50Z</dcterms:created>
  <dcterms:modified xsi:type="dcterms:W3CDTF">2019-12-27T14:51:41Z</dcterms:modified>
</cp:coreProperties>
</file>