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3"/>
  </p:notesMasterIdLst>
  <p:sldIdLst>
    <p:sldId id="256" r:id="rId2"/>
    <p:sldId id="290" r:id="rId3"/>
    <p:sldId id="258" r:id="rId4"/>
    <p:sldId id="260" r:id="rId5"/>
    <p:sldId id="288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98" r:id="rId25"/>
    <p:sldId id="299" r:id="rId26"/>
    <p:sldId id="300" r:id="rId27"/>
    <p:sldId id="301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91" r:id="rId36"/>
    <p:sldId id="292" r:id="rId37"/>
    <p:sldId id="293" r:id="rId38"/>
    <p:sldId id="295" r:id="rId39"/>
    <p:sldId id="294" r:id="rId40"/>
    <p:sldId id="296" r:id="rId41"/>
    <p:sldId id="297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-1182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A100C-D623-4988-81F5-FE81DA0CFB88}" type="datetimeFigureOut">
              <a:rPr lang="zh-CN" altLang="en-US" smtClean="0"/>
              <a:t>2019/12/29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55F27-8365-45D0-837F-6C37AA5A4A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024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166AC4F-D4D1-43F3-8AC4-C49A67067EBA}" type="datetime1">
              <a:rPr lang="zh-CN" altLang="en-US" smtClean="0"/>
              <a:t>2019/12/29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916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E3858C7-3ED7-48DF-9E6F-F785F4395F71}" type="datetime1">
              <a:rPr lang="zh-CN" altLang="en-US" smtClean="0"/>
              <a:t>2019/12/29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008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FC6C81-2855-462B-8A9F-82BB45B0684A}" type="datetime1">
              <a:rPr lang="zh-CN" altLang="en-US" smtClean="0"/>
              <a:t>2019/12/29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17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56351"/>
            <a:ext cx="560070" cy="365125"/>
          </a:xfrm>
        </p:spPr>
        <p:txBody>
          <a:bodyPr/>
          <a:lstStyle>
            <a:lvl1pPr>
              <a:defRPr sz="1600"/>
            </a:lvl1pPr>
          </a:lstStyle>
          <a:p>
            <a:fld id="{723DEE88-F90A-45DC-B9CA-65B6D18E274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4535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0A313-93D3-4665-85A0-F41B4DD7A0F4}" type="datetime1">
              <a:rPr lang="zh-CN" altLang="en-US" smtClean="0"/>
              <a:t>2019/12/29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4830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0704421-009A-4CF0-8F31-4C408132CF6D}" type="datetime1">
              <a:rPr lang="zh-CN" altLang="en-US" smtClean="0"/>
              <a:t>2019/12/29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812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FEBBA52-96F9-40F0-94F4-6278223062E2}" type="datetime1">
              <a:rPr lang="zh-CN" altLang="en-US" smtClean="0"/>
              <a:t>2019/12/29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919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DA10E08-F242-486F-989D-66751524654D}" type="datetime1">
              <a:rPr lang="zh-CN" altLang="en-US" smtClean="0"/>
              <a:t>2019/12/29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600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F9637F4-2C2D-4FC1-8F1D-E9DC4977A52F}" type="datetime1">
              <a:rPr lang="zh-CN" altLang="en-US" smtClean="0"/>
              <a:t>2019/12/29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535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AED99D0-74E9-4A56-8188-487BCD6F0BE8}" type="datetime1">
              <a:rPr lang="zh-CN" altLang="en-US" smtClean="0"/>
              <a:t>2019/12/29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296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5730F3E-C2F9-4DE9-9FD7-8C2A8C1BC297}" type="datetime1">
              <a:rPr lang="zh-CN" altLang="en-US" smtClean="0"/>
              <a:t>2019/12/29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923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136" y="6377216"/>
            <a:ext cx="400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DEE88-F90A-45DC-B9CA-65B6D18E274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93464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6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2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xmlns="" id="{600F8248-9D36-4766-946E-317329E61BF6}"/>
              </a:ext>
            </a:extLst>
          </p:cNvPr>
          <p:cNvSpPr txBox="1"/>
          <p:nvPr/>
        </p:nvSpPr>
        <p:spPr>
          <a:xfrm>
            <a:off x="165651" y="734641"/>
            <a:ext cx="8812697" cy="1322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altLang="zh-CN" sz="3200" b="1" dirty="0">
                <a:solidFill>
                  <a:schemeClr val="accent6"/>
                </a:solidFill>
                <a:latin typeface="Arial Black" panose="020B0A04020102020204" pitchFamily="34" charset="0"/>
              </a:rPr>
              <a:t>Progress in Palladium/Norbornene Cooperative Catalysis</a:t>
            </a:r>
            <a:endParaRPr lang="zh-CN" altLang="en-US" sz="3200" b="1" dirty="0">
              <a:solidFill>
                <a:schemeClr val="accent6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C6BFA01-568F-4A3B-84D0-D34419543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523" y="2259676"/>
            <a:ext cx="5858952" cy="401789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3F407EEE-2211-472B-A6CC-D6080B33EF13}"/>
              </a:ext>
            </a:extLst>
          </p:cNvPr>
          <p:cNvSpPr txBox="1"/>
          <p:nvPr/>
        </p:nvSpPr>
        <p:spPr>
          <a:xfrm>
            <a:off x="6772136" y="5742367"/>
            <a:ext cx="1860189" cy="967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Yadong Gao</a:t>
            </a:r>
          </a:p>
          <a:p>
            <a:pPr algn="ctr">
              <a:lnSpc>
                <a:spcPct val="150000"/>
              </a:lnSpc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2019-12-28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1E05637B-B694-424A-9739-2A621B9E2B87}"/>
              </a:ext>
            </a:extLst>
          </p:cNvPr>
          <p:cNvSpPr txBox="1"/>
          <p:nvPr/>
        </p:nvSpPr>
        <p:spPr>
          <a:xfrm>
            <a:off x="255697" y="183332"/>
            <a:ext cx="3395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Chemistry of the years</a:t>
            </a:r>
            <a:endParaRPr lang="zh-CN" altLang="en-US" sz="2000" b="1" dirty="0">
              <a:solidFill>
                <a:schemeClr val="bg2">
                  <a:lumMod val="10000"/>
                </a:schemeClr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672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xmlns="" id="{DBA14442-078A-4B7C-A5D6-3B21D2ACDC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7652337"/>
              </p:ext>
            </p:extLst>
          </p:nvPr>
        </p:nvGraphicFramePr>
        <p:xfrm>
          <a:off x="730793" y="707957"/>
          <a:ext cx="7682413" cy="5830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name="CS ChemDraw Drawing" r:id="rId3" imgW="8069176" imgH="6124406" progId="ChemDraw.Document.6.0">
                  <p:embed/>
                </p:oleObj>
              </mc:Choice>
              <mc:Fallback>
                <p:oleObj name="CS ChemDraw Drawing" r:id="rId3" imgW="8069176" imgH="612440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0793" y="707957"/>
                        <a:ext cx="7682413" cy="58309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xmlns="" id="{A567F0B5-8CE9-4759-87D9-91AF538CF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C12D55C2-F55B-438C-AE55-517E5B0B4124}"/>
              </a:ext>
            </a:extLst>
          </p:cNvPr>
          <p:cNvSpPr txBox="1"/>
          <p:nvPr/>
        </p:nvSpPr>
        <p:spPr>
          <a:xfrm>
            <a:off x="560070" y="452883"/>
            <a:ext cx="1024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continued</a:t>
            </a:r>
            <a:endParaRPr lang="zh-CN" altLang="en-US" sz="16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E7DDE18A-EFA6-4AFC-A4CA-8C3A1419BF33}"/>
              </a:ext>
            </a:extLst>
          </p:cNvPr>
          <p:cNvSpPr/>
          <p:nvPr/>
        </p:nvSpPr>
        <p:spPr>
          <a:xfrm>
            <a:off x="0" y="14296"/>
            <a:ext cx="6886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Pd(0)/NBE catalyzed functionalization of aryl halides </a:t>
            </a:r>
          </a:p>
        </p:txBody>
      </p:sp>
    </p:spTree>
    <p:extLst>
      <p:ext uri="{BB962C8B-B14F-4D97-AF65-F5344CB8AC3E}">
        <p14:creationId xmlns:p14="http://schemas.microsoft.com/office/powerpoint/2010/main" val="235262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xmlns="" id="{7A55D443-3640-4C80-B183-A462E30992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4735324"/>
              </p:ext>
            </p:extLst>
          </p:nvPr>
        </p:nvGraphicFramePr>
        <p:xfrm>
          <a:off x="950965" y="537134"/>
          <a:ext cx="7242070" cy="6221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2" name="CS ChemDraw Drawing" r:id="rId3" imgW="7866277" imgH="6758641" progId="ChemDraw.Document.6.0">
                  <p:embed/>
                </p:oleObj>
              </mc:Choice>
              <mc:Fallback>
                <p:oleObj name="CS ChemDraw Drawing" r:id="rId3" imgW="7866277" imgH="675864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0965" y="537134"/>
                        <a:ext cx="7242070" cy="6221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5B95D8D-CE4B-42D9-B187-F2CCE3AAE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FF275B08-699B-40A1-B727-074A22A250B2}"/>
              </a:ext>
            </a:extLst>
          </p:cNvPr>
          <p:cNvSpPr/>
          <p:nvPr/>
        </p:nvSpPr>
        <p:spPr>
          <a:xfrm>
            <a:off x="38100" y="80971"/>
            <a:ext cx="6741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Total synthesis using Pd/NBE cooperative catalysis</a:t>
            </a:r>
          </a:p>
        </p:txBody>
      </p:sp>
    </p:spTree>
    <p:extLst>
      <p:ext uri="{BB962C8B-B14F-4D97-AF65-F5344CB8AC3E}">
        <p14:creationId xmlns:p14="http://schemas.microsoft.com/office/powerpoint/2010/main" val="169754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xmlns="" id="{6E0DBBBD-B13D-4DC6-B9B9-EB343395D3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3355776"/>
              </p:ext>
            </p:extLst>
          </p:nvPr>
        </p:nvGraphicFramePr>
        <p:xfrm>
          <a:off x="1719755" y="834887"/>
          <a:ext cx="5704489" cy="5629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" name="CS ChemDraw Drawing" r:id="rId3" imgW="4931037" imgH="4865739" progId="ChemDraw.Document.6.0">
                  <p:embed/>
                </p:oleObj>
              </mc:Choice>
              <mc:Fallback>
                <p:oleObj name="CS ChemDraw Drawing" r:id="rId3" imgW="4931037" imgH="4865739" progId="ChemDraw.Document.6.0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xmlns="" id="{275AADD2-99E4-4FF7-90D9-A4782ADF80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19755" y="834887"/>
                        <a:ext cx="5704489" cy="5629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B37BE07-ECA9-4BF2-ADA7-0A92006F4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FC95368F-3DFD-46A4-9809-469F9750A3B8}"/>
              </a:ext>
            </a:extLst>
          </p:cNvPr>
          <p:cNvSpPr/>
          <p:nvPr/>
        </p:nvSpPr>
        <p:spPr>
          <a:xfrm>
            <a:off x="0" y="14296"/>
            <a:ext cx="4715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NBE-byproduct in Catellani reaction</a:t>
            </a:r>
          </a:p>
        </p:txBody>
      </p:sp>
    </p:spTree>
    <p:extLst>
      <p:ext uri="{BB962C8B-B14F-4D97-AF65-F5344CB8AC3E}">
        <p14:creationId xmlns:p14="http://schemas.microsoft.com/office/powerpoint/2010/main" val="1732635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xmlns="" id="{53F3E8E4-00C0-460B-AE92-C42F646917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4097243"/>
              </p:ext>
            </p:extLst>
          </p:nvPr>
        </p:nvGraphicFramePr>
        <p:xfrm>
          <a:off x="821407" y="699752"/>
          <a:ext cx="7501186" cy="5458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0" name="CS ChemDraw Drawing" r:id="rId3" imgW="7363557" imgH="5357818" progId="ChemDraw.Document.6.0">
                  <p:embed/>
                </p:oleObj>
              </mc:Choice>
              <mc:Fallback>
                <p:oleObj name="CS ChemDraw Drawing" r:id="rId3" imgW="7363557" imgH="535781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1407" y="699752"/>
                        <a:ext cx="7501186" cy="54584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E331506-DF51-4F4F-84CD-2D1F18DBB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C952D4C2-5FF2-497A-AF3B-67269EE7B808}"/>
              </a:ext>
            </a:extLst>
          </p:cNvPr>
          <p:cNvSpPr/>
          <p:nvPr/>
        </p:nvSpPr>
        <p:spPr>
          <a:xfrm>
            <a:off x="0" y="14296"/>
            <a:ext cx="5817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Diverse NBE-structures synthesis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1CE81D5F-BF64-44F8-82F3-B52CE50B273A}"/>
              </a:ext>
            </a:extLst>
          </p:cNvPr>
          <p:cNvSpPr/>
          <p:nvPr/>
        </p:nvSpPr>
        <p:spPr>
          <a:xfrm>
            <a:off x="5526158" y="4859821"/>
            <a:ext cx="1417982" cy="1307950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225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xmlns="" id="{87215B00-BFF0-4835-81DE-D3C0B8584D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2238246"/>
              </p:ext>
            </p:extLst>
          </p:nvPr>
        </p:nvGraphicFramePr>
        <p:xfrm>
          <a:off x="979074" y="752525"/>
          <a:ext cx="6843712" cy="397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7" name="CS ChemDraw Drawing" r:id="rId3" imgW="5542373" imgH="3218311" progId="ChemDraw.Document.6.0">
                  <p:embed/>
                </p:oleObj>
              </mc:Choice>
              <mc:Fallback>
                <p:oleObj name="CS ChemDraw Drawing" r:id="rId3" imgW="5542373" imgH="321831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9074" y="752525"/>
                        <a:ext cx="6843712" cy="3973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xmlns="" id="{54F89E8E-B2BA-4A98-8E37-5AC06EB73698}"/>
              </a:ext>
            </a:extLst>
          </p:cNvPr>
          <p:cNvSpPr/>
          <p:nvPr/>
        </p:nvSpPr>
        <p:spPr>
          <a:xfrm>
            <a:off x="3207855" y="5288340"/>
            <a:ext cx="59369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zh-CN" sz="1600" dirty="0">
                <a:ea typeface="MS Mincho" panose="02020609040205080304" pitchFamily="49" charset="-128"/>
                <a:cs typeface="Arial" panose="020B0604020202020204" pitchFamily="34" charset="0"/>
              </a:rPr>
              <a:t>L. Jiao, T. Bach,</a:t>
            </a:r>
            <a:r>
              <a:rPr lang="de-DE" altLang="zh-CN" sz="1600" i="1" dirty="0">
                <a:ea typeface="MS Mincho" panose="02020609040205080304" pitchFamily="49" charset="-128"/>
                <a:cs typeface="Arial" panose="020B0604020202020204" pitchFamily="34" charset="0"/>
              </a:rPr>
              <a:t> J. Am. Chem. Soc. </a:t>
            </a:r>
            <a:r>
              <a:rPr lang="de-DE" altLang="zh-CN" sz="1600" b="1" dirty="0">
                <a:ea typeface="MS Mincho" panose="02020609040205080304" pitchFamily="49" charset="-128"/>
                <a:cs typeface="Arial" panose="020B0604020202020204" pitchFamily="34" charset="0"/>
              </a:rPr>
              <a:t>2011</a:t>
            </a:r>
            <a:r>
              <a:rPr lang="de-DE" altLang="zh-CN" sz="1600" dirty="0"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de-DE" altLang="zh-CN" sz="1600" i="1" dirty="0">
                <a:ea typeface="MS Mincho" panose="02020609040205080304" pitchFamily="49" charset="-128"/>
                <a:cs typeface="Arial" panose="020B0604020202020204" pitchFamily="34" charset="0"/>
              </a:rPr>
              <a:t>133</a:t>
            </a:r>
            <a:r>
              <a:rPr lang="de-DE" altLang="zh-CN" sz="1600" dirty="0">
                <a:ea typeface="MS Mincho" panose="02020609040205080304" pitchFamily="49" charset="-128"/>
                <a:cs typeface="Arial" panose="020B0604020202020204" pitchFamily="34" charset="0"/>
              </a:rPr>
              <a:t>, 12990-12993.</a:t>
            </a:r>
          </a:p>
          <a:p>
            <a:r>
              <a:rPr lang="de-DE" altLang="zh-CN" sz="1600" dirty="0"/>
              <a:t>L. Jiao, T. Bach, </a:t>
            </a:r>
            <a:r>
              <a:rPr lang="de-DE" altLang="zh-CN" sz="1600" i="1" dirty="0"/>
              <a:t>Angew. Chem. Int. Ed.</a:t>
            </a:r>
            <a:r>
              <a:rPr lang="de-DE" altLang="zh-CN" sz="1600" dirty="0"/>
              <a:t> </a:t>
            </a:r>
            <a:r>
              <a:rPr lang="de-DE" altLang="zh-CN" sz="1600" b="1" dirty="0"/>
              <a:t>2013</a:t>
            </a:r>
            <a:r>
              <a:rPr lang="de-DE" altLang="zh-CN" sz="1600" dirty="0"/>
              <a:t>, </a:t>
            </a:r>
            <a:r>
              <a:rPr lang="de-DE" altLang="zh-CN" sz="1600" i="1" dirty="0"/>
              <a:t>52</a:t>
            </a:r>
            <a:r>
              <a:rPr lang="de-DE" altLang="zh-CN" sz="1600" dirty="0"/>
              <a:t>, 6080-6083.</a:t>
            </a:r>
          </a:p>
          <a:p>
            <a:r>
              <a:rPr lang="de-DE" altLang="zh-CN" sz="1600" dirty="0"/>
              <a:t>L. Jiao, E. Herdtweck, T. Bach, </a:t>
            </a:r>
            <a:r>
              <a:rPr lang="de-DE" altLang="zh-CN" sz="1600" i="1" dirty="0"/>
              <a:t>J. Org. Chem.</a:t>
            </a:r>
            <a:r>
              <a:rPr lang="de-DE" altLang="zh-CN" sz="1600" dirty="0"/>
              <a:t> </a:t>
            </a:r>
            <a:r>
              <a:rPr lang="de-DE" altLang="zh-CN" sz="1600" b="1" dirty="0"/>
              <a:t>2012</a:t>
            </a:r>
            <a:r>
              <a:rPr lang="de-DE" altLang="zh-CN" sz="1600" dirty="0"/>
              <a:t>, </a:t>
            </a:r>
            <a:r>
              <a:rPr lang="de-DE" altLang="zh-CN" sz="1600" i="1" dirty="0"/>
              <a:t>134</a:t>
            </a:r>
            <a:r>
              <a:rPr lang="de-DE" altLang="zh-CN" sz="1600" dirty="0"/>
              <a:t>, 14563-14572.</a:t>
            </a:r>
          </a:p>
          <a:p>
            <a:r>
              <a:rPr lang="de-DE" altLang="zh-CN" sz="1600" dirty="0"/>
              <a:t>F. Xue, C. Jiang, </a:t>
            </a:r>
            <a:r>
              <a:rPr lang="de-DE" altLang="zh-CN" sz="1600" i="1" dirty="0"/>
              <a:t>Tetrahedron Lett. </a:t>
            </a:r>
            <a:r>
              <a:rPr lang="de-DE" altLang="zh-CN" sz="1600" b="1" dirty="0"/>
              <a:t>2017</a:t>
            </a:r>
            <a:r>
              <a:rPr lang="de-DE" altLang="zh-CN" sz="1600" dirty="0"/>
              <a:t>, </a:t>
            </a:r>
            <a:r>
              <a:rPr lang="de-DE" altLang="zh-CN" sz="1600" i="1" dirty="0"/>
              <a:t>58</a:t>
            </a:r>
            <a:r>
              <a:rPr lang="de-DE" altLang="zh-CN" sz="1600" dirty="0"/>
              <a:t>, 2213-2216.</a:t>
            </a:r>
          </a:p>
          <a:p>
            <a:r>
              <a:rPr lang="de-DE" altLang="zh-CN" sz="1600" dirty="0"/>
              <a:t>G. Liu, </a:t>
            </a:r>
            <a:r>
              <a:rPr lang="de-DE" altLang="zh-CN" sz="1600" i="1" dirty="0"/>
              <a:t>ACS Catal. </a:t>
            </a:r>
            <a:r>
              <a:rPr lang="de-DE" altLang="zh-CN" sz="1600" b="1" dirty="0"/>
              <a:t>2018</a:t>
            </a:r>
            <a:r>
              <a:rPr lang="de-DE" altLang="zh-CN" sz="1600" dirty="0"/>
              <a:t>, </a:t>
            </a:r>
            <a:r>
              <a:rPr lang="de-DE" altLang="zh-CN" sz="1600" i="1" dirty="0"/>
              <a:t>8</a:t>
            </a:r>
            <a:r>
              <a:rPr lang="de-DE" altLang="zh-CN" sz="1600" dirty="0"/>
              <a:t>, 2173-2180.</a:t>
            </a:r>
          </a:p>
          <a:p>
            <a:r>
              <a:rPr lang="de-DE" altLang="zh-CN" sz="1600" dirty="0">
                <a:ea typeface="MS Mincho" panose="02020609040205080304" pitchFamily="49" charset="-128"/>
                <a:cs typeface="Arial" panose="020B0604020202020204" pitchFamily="34" charset="0"/>
              </a:rPr>
              <a:t>T. Bach, </a:t>
            </a:r>
            <a:r>
              <a:rPr lang="de-DE" altLang="zh-CN" sz="1600" dirty="0"/>
              <a:t>Synthesis </a:t>
            </a:r>
            <a:r>
              <a:rPr lang="de-DE" altLang="zh-CN" sz="1600" b="1" dirty="0" smtClean="0"/>
              <a:t>2019</a:t>
            </a:r>
            <a:endParaRPr lang="de-DE" altLang="zh-CN" sz="1600" b="1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BA29057-303C-4FB3-BA22-5375A6CD5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14</a:t>
            </a:fld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D6D0BB56-9C3C-45B8-9A3A-872DECEABE94}"/>
              </a:ext>
            </a:extLst>
          </p:cNvPr>
          <p:cNvSpPr/>
          <p:nvPr/>
        </p:nvSpPr>
        <p:spPr>
          <a:xfrm>
            <a:off x="-1" y="14296"/>
            <a:ext cx="82826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Pd(II)/NBE catalyzed functionalization of indoles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12322137-27F7-4165-9847-2F5BC6989C50}"/>
              </a:ext>
            </a:extLst>
          </p:cNvPr>
          <p:cNvSpPr/>
          <p:nvPr/>
        </p:nvSpPr>
        <p:spPr>
          <a:xfrm>
            <a:off x="1026700" y="3362739"/>
            <a:ext cx="6627673" cy="1363297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70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xmlns="" id="{AD48671A-046D-4B74-BF2C-B2276C8C5E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8193072"/>
              </p:ext>
            </p:extLst>
          </p:nvPr>
        </p:nvGraphicFramePr>
        <p:xfrm>
          <a:off x="1598613" y="609600"/>
          <a:ext cx="5946775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9" name="CS ChemDraw Drawing" r:id="rId3" imgW="5162975" imgH="4894774" progId="ChemDraw.Document.6.0">
                  <p:embed/>
                </p:oleObj>
              </mc:Choice>
              <mc:Fallback>
                <p:oleObj name="CS ChemDraw Drawing" r:id="rId3" imgW="5162975" imgH="489477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8613" y="609600"/>
                        <a:ext cx="5946775" cy="563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xmlns="" id="{97C4BDA6-57A2-460B-88C8-6242E30E9885}"/>
              </a:ext>
            </a:extLst>
          </p:cNvPr>
          <p:cNvSpPr/>
          <p:nvPr/>
        </p:nvSpPr>
        <p:spPr>
          <a:xfrm>
            <a:off x="2912980" y="6585594"/>
            <a:ext cx="6240811" cy="2494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9875" indent="-269875" algn="just">
              <a:lnSpc>
                <a:spcPts val="1000"/>
              </a:lnSpc>
              <a:spcAft>
                <a:spcPts val="0"/>
              </a:spcAft>
            </a:pPr>
            <a:r>
              <a:rPr lang="de-DE" altLang="zh-CN" sz="1600" dirty="0">
                <a:ea typeface="MS Mincho" panose="02020609040205080304" pitchFamily="49" charset="-128"/>
                <a:cs typeface="Arial" panose="020B0604020202020204" pitchFamily="34" charset="0"/>
              </a:rPr>
              <a:t>L. Jiao, E. Herdtweck, T.</a:t>
            </a:r>
            <a:r>
              <a:rPr lang="de-DE" altLang="zh-CN" sz="1600" i="1" dirty="0"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de-DE" altLang="zh-CN" sz="1600" dirty="0">
                <a:ea typeface="MS Mincho" panose="02020609040205080304" pitchFamily="49" charset="-128"/>
                <a:cs typeface="Arial" panose="020B0604020202020204" pitchFamily="34" charset="0"/>
              </a:rPr>
              <a:t>Bach, </a:t>
            </a:r>
            <a:r>
              <a:rPr lang="de-DE" altLang="zh-CN" sz="1600" i="1" dirty="0">
                <a:ea typeface="MS Mincho" panose="02020609040205080304" pitchFamily="49" charset="-128"/>
                <a:cs typeface="Arial" panose="020B0604020202020204" pitchFamily="34" charset="0"/>
              </a:rPr>
              <a:t>J. Am. Chem. Soc.</a:t>
            </a:r>
            <a:r>
              <a:rPr lang="de-DE" altLang="zh-CN" sz="1600" dirty="0"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de-DE" altLang="zh-CN" sz="1600" b="1" dirty="0">
                <a:ea typeface="MS Mincho" panose="02020609040205080304" pitchFamily="49" charset="-128"/>
                <a:cs typeface="Arial" panose="020B0604020202020204" pitchFamily="34" charset="0"/>
              </a:rPr>
              <a:t>2012</a:t>
            </a:r>
            <a:r>
              <a:rPr lang="de-DE" altLang="zh-CN" sz="1600" dirty="0"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de-DE" altLang="zh-CN" sz="1600" i="1" dirty="0">
                <a:ea typeface="MS Mincho" panose="02020609040205080304" pitchFamily="49" charset="-128"/>
                <a:cs typeface="Arial" panose="020B0604020202020204" pitchFamily="34" charset="0"/>
              </a:rPr>
              <a:t>134</a:t>
            </a:r>
            <a:r>
              <a:rPr lang="de-DE" altLang="zh-CN" sz="1600" dirty="0">
                <a:ea typeface="MS Mincho" panose="02020609040205080304" pitchFamily="49" charset="-128"/>
                <a:cs typeface="Arial" panose="020B0604020202020204" pitchFamily="34" charset="0"/>
              </a:rPr>
              <a:t>, 14563-14572</a:t>
            </a:r>
            <a:r>
              <a:rPr lang="de-DE" altLang="zh-CN" dirty="0">
                <a:ea typeface="MS Mincho" panose="02020609040205080304" pitchFamily="49" charset="-128"/>
                <a:cs typeface="Arial" panose="020B0604020202020204" pitchFamily="34" charset="0"/>
              </a:rPr>
              <a:t>.</a:t>
            </a:r>
            <a:endParaRPr lang="zh-CN" altLang="zh-CN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xmlns="" id="{2E62E440-E30B-4E4B-9D65-AF055F67C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6501FA06-312F-4CE4-8EB6-5511DA7A9D6B}"/>
              </a:ext>
            </a:extLst>
          </p:cNvPr>
          <p:cNvSpPr/>
          <p:nvPr/>
        </p:nvSpPr>
        <p:spPr>
          <a:xfrm>
            <a:off x="-1" y="14296"/>
            <a:ext cx="8772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Mechanism of Pd(II)/NBE catalyzed C2-functionalization of indoles</a:t>
            </a:r>
          </a:p>
        </p:txBody>
      </p:sp>
    </p:spTree>
    <p:extLst>
      <p:ext uri="{BB962C8B-B14F-4D97-AF65-F5344CB8AC3E}">
        <p14:creationId xmlns:p14="http://schemas.microsoft.com/office/powerpoint/2010/main" val="3826730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xmlns="" id="{A6F80549-C227-49E2-BDF5-26FE2721D6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9036977"/>
              </p:ext>
            </p:extLst>
          </p:nvPr>
        </p:nvGraphicFramePr>
        <p:xfrm>
          <a:off x="729145" y="683436"/>
          <a:ext cx="7685709" cy="5245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3" name="CS ChemDraw Drawing" r:id="rId3" imgW="7155001" imgH="4882707" progId="ChemDraw.Document.6.0">
                  <p:embed/>
                </p:oleObj>
              </mc:Choice>
              <mc:Fallback>
                <p:oleObj name="CS ChemDraw Drawing" r:id="rId3" imgW="7155001" imgH="488270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9145" y="683436"/>
                        <a:ext cx="7685709" cy="52452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B16D569-1225-4504-8F74-1F49063BDD1C}"/>
              </a:ext>
            </a:extLst>
          </p:cNvPr>
          <p:cNvSpPr/>
          <p:nvPr/>
        </p:nvSpPr>
        <p:spPr>
          <a:xfrm>
            <a:off x="4738310" y="6027690"/>
            <a:ext cx="440569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zh-CN" sz="1600" dirty="0">
                <a:ea typeface="MS Mincho" panose="02020609040205080304" pitchFamily="49" charset="-128"/>
                <a:cs typeface="Arial" panose="020B0604020202020204" pitchFamily="34" charset="0"/>
              </a:rPr>
              <a:t>J.-Q. Yu, </a:t>
            </a:r>
            <a:r>
              <a:rPr lang="de-DE" altLang="zh-CN" sz="1600" i="1" dirty="0">
                <a:ea typeface="MS Mincho" panose="02020609040205080304" pitchFamily="49" charset="-128"/>
                <a:cs typeface="Arial" panose="020B0604020202020204" pitchFamily="34" charset="0"/>
              </a:rPr>
              <a:t>Nature</a:t>
            </a:r>
            <a:r>
              <a:rPr lang="de-DE" altLang="zh-CN" sz="1600" dirty="0"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de-DE" altLang="zh-CN" sz="1600" b="1" dirty="0">
                <a:ea typeface="MS Mincho" panose="02020609040205080304" pitchFamily="49" charset="-128"/>
                <a:cs typeface="Arial" panose="020B0604020202020204" pitchFamily="34" charset="0"/>
              </a:rPr>
              <a:t>2015</a:t>
            </a:r>
            <a:r>
              <a:rPr lang="de-DE" altLang="zh-CN" sz="1600" dirty="0"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de-DE" altLang="zh-CN" sz="1600" i="1" dirty="0">
                <a:ea typeface="MS Mincho" panose="02020609040205080304" pitchFamily="49" charset="-128"/>
                <a:cs typeface="Arial" panose="020B0604020202020204" pitchFamily="34" charset="0"/>
              </a:rPr>
              <a:t>519</a:t>
            </a:r>
            <a:r>
              <a:rPr lang="de-DE" altLang="zh-CN" sz="1600" dirty="0">
                <a:ea typeface="MS Mincho" panose="02020609040205080304" pitchFamily="49" charset="-128"/>
                <a:cs typeface="Arial" panose="020B0604020202020204" pitchFamily="34" charset="0"/>
              </a:rPr>
              <a:t>, 334-338.</a:t>
            </a:r>
          </a:p>
          <a:p>
            <a:r>
              <a:rPr lang="de-DE" altLang="zh-CN" sz="1600" dirty="0">
                <a:ea typeface="MS Mincho" panose="02020609040205080304" pitchFamily="49" charset="-128"/>
                <a:cs typeface="Arial" panose="020B0604020202020204" pitchFamily="34" charset="0"/>
              </a:rPr>
              <a:t>G. Dong, </a:t>
            </a:r>
            <a:r>
              <a:rPr lang="de-DE" altLang="zh-CN" sz="1600" i="1" dirty="0">
                <a:ea typeface="MS Mincho" panose="02020609040205080304" pitchFamily="49" charset="-128"/>
                <a:cs typeface="Arial" panose="020B0604020202020204" pitchFamily="34" charset="0"/>
              </a:rPr>
              <a:t>J. Am. Chem. Soc. </a:t>
            </a:r>
            <a:r>
              <a:rPr lang="de-DE" altLang="zh-CN" sz="1600" b="1" dirty="0">
                <a:ea typeface="MS Mincho" panose="02020609040205080304" pitchFamily="49" charset="-128"/>
                <a:cs typeface="Arial" panose="020B0604020202020204" pitchFamily="34" charset="0"/>
              </a:rPr>
              <a:t>2015</a:t>
            </a:r>
            <a:r>
              <a:rPr lang="de-DE" altLang="zh-CN" sz="1600" dirty="0"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de-DE" altLang="zh-CN" sz="1600" i="1" dirty="0">
                <a:ea typeface="MS Mincho" panose="02020609040205080304" pitchFamily="49" charset="-128"/>
                <a:cs typeface="Arial" panose="020B0604020202020204" pitchFamily="34" charset="0"/>
              </a:rPr>
              <a:t>137</a:t>
            </a:r>
            <a:r>
              <a:rPr lang="de-DE" altLang="zh-CN" sz="1600" dirty="0">
                <a:ea typeface="MS Mincho" panose="02020609040205080304" pitchFamily="49" charset="-128"/>
                <a:cs typeface="Arial" panose="020B0604020202020204" pitchFamily="34" charset="0"/>
              </a:rPr>
              <a:t>, 5887-5890.</a:t>
            </a:r>
          </a:p>
          <a:p>
            <a:r>
              <a:rPr lang="de-DE" altLang="zh-CN" sz="1600" dirty="0"/>
              <a:t>J.-Q. Yu, </a:t>
            </a:r>
            <a:r>
              <a:rPr lang="de-DE" altLang="zh-CN" sz="1600" i="1" dirty="0"/>
              <a:t>Nature</a:t>
            </a:r>
            <a:r>
              <a:rPr lang="de-DE" altLang="zh-CN" sz="1600" dirty="0"/>
              <a:t>, </a:t>
            </a:r>
            <a:r>
              <a:rPr lang="de-DE" altLang="zh-CN" sz="1600" b="1" dirty="0"/>
              <a:t>2018</a:t>
            </a:r>
            <a:r>
              <a:rPr lang="de-DE" altLang="zh-CN" sz="1600" dirty="0"/>
              <a:t>, </a:t>
            </a:r>
            <a:r>
              <a:rPr lang="de-DE" altLang="zh-CN" sz="1600" i="1" dirty="0"/>
              <a:t>558</a:t>
            </a:r>
            <a:r>
              <a:rPr lang="de-DE" altLang="zh-CN" sz="1600" dirty="0"/>
              <a:t>, 581-585.</a:t>
            </a:r>
            <a:r>
              <a:rPr lang="de-DE" altLang="zh-CN" sz="1600" dirty="0"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endParaRPr lang="zh-CN" altLang="en-US" sz="1600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FC54D9B-0659-4FB3-802E-AF43D130C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48617E1-2DBD-4FA5-900A-C9682EA04BE2}"/>
              </a:ext>
            </a:extLst>
          </p:cNvPr>
          <p:cNvSpPr/>
          <p:nvPr/>
        </p:nvSpPr>
        <p:spPr>
          <a:xfrm>
            <a:off x="-1" y="14296"/>
            <a:ext cx="8772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Pd(II)/NBE catalyzed </a:t>
            </a:r>
            <a:r>
              <a:rPr lang="en-US" altLang="zh-CN" i="1" dirty="0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meta</a:t>
            </a:r>
            <a:r>
              <a:rPr lang="en-US" altLang="zh-CN" dirty="0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-functionalization of arenes</a:t>
            </a:r>
          </a:p>
        </p:txBody>
      </p:sp>
    </p:spTree>
    <p:extLst>
      <p:ext uri="{BB962C8B-B14F-4D97-AF65-F5344CB8AC3E}">
        <p14:creationId xmlns:p14="http://schemas.microsoft.com/office/powerpoint/2010/main" val="2162100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xmlns="" id="{7C9FD39A-E25C-4EF4-AFE6-25927FDAA8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6988256"/>
              </p:ext>
            </p:extLst>
          </p:nvPr>
        </p:nvGraphicFramePr>
        <p:xfrm>
          <a:off x="1237421" y="560419"/>
          <a:ext cx="6409083" cy="588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4" name="CS ChemDraw Drawing" r:id="rId3" imgW="5104896" imgH="4688892" progId="ChemDraw.Document.6.0">
                  <p:embed/>
                </p:oleObj>
              </mc:Choice>
              <mc:Fallback>
                <p:oleObj name="CS ChemDraw Drawing" r:id="rId3" imgW="5104896" imgH="468889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37421" y="560419"/>
                        <a:ext cx="6409083" cy="5886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AAC5613-0170-49F7-9355-7F9BA2214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0E7DB9F3-8AFB-4B31-A256-4DD27B6EB64A}"/>
              </a:ext>
            </a:extLst>
          </p:cNvPr>
          <p:cNvSpPr/>
          <p:nvPr/>
        </p:nvSpPr>
        <p:spPr>
          <a:xfrm>
            <a:off x="-1" y="14296"/>
            <a:ext cx="8772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Mechanism of Pd(II)/NBE catalyzed </a:t>
            </a:r>
            <a:r>
              <a:rPr lang="en-US" altLang="zh-CN" i="1" dirty="0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meta</a:t>
            </a:r>
            <a:r>
              <a:rPr lang="en-US" altLang="zh-CN" dirty="0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-functionalization of arenes</a:t>
            </a:r>
          </a:p>
        </p:txBody>
      </p:sp>
    </p:spTree>
    <p:extLst>
      <p:ext uri="{BB962C8B-B14F-4D97-AF65-F5344CB8AC3E}">
        <p14:creationId xmlns:p14="http://schemas.microsoft.com/office/powerpoint/2010/main" val="2939149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xmlns="" id="{3AF32752-1047-4A23-B113-30661FB6CA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7351906"/>
              </p:ext>
            </p:extLst>
          </p:nvPr>
        </p:nvGraphicFramePr>
        <p:xfrm>
          <a:off x="1081640" y="1084055"/>
          <a:ext cx="6794500" cy="346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9" name="CS ChemDraw Drawing" r:id="rId3" imgW="4438080" imgH="2264760" progId="ChemDraw.Document.6.0">
                  <p:embed/>
                </p:oleObj>
              </mc:Choice>
              <mc:Fallback>
                <p:oleObj name="CS ChemDraw Drawing" r:id="rId3" imgW="4438080" imgH="22647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81640" y="1084055"/>
                        <a:ext cx="6794500" cy="3468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20E29F5-3089-4AE2-9987-78CEB58C1F6A}"/>
              </a:ext>
            </a:extLst>
          </p:cNvPr>
          <p:cNvSpPr/>
          <p:nvPr/>
        </p:nvSpPr>
        <p:spPr>
          <a:xfrm>
            <a:off x="4526515" y="5529395"/>
            <a:ext cx="46086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zh-CN" sz="1600" dirty="0">
                <a:solidFill>
                  <a:srgbClr val="222222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Y. Zhang, </a:t>
            </a:r>
            <a:r>
              <a:rPr lang="de-DE" altLang="zh-CN" sz="1600" i="1" dirty="0">
                <a:solidFill>
                  <a:srgbClr val="222222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ACS Catal. </a:t>
            </a:r>
            <a:r>
              <a:rPr lang="de-DE" altLang="zh-CN" sz="1600" b="1" dirty="0">
                <a:solidFill>
                  <a:srgbClr val="222222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2018</a:t>
            </a:r>
            <a:r>
              <a:rPr lang="de-DE" altLang="zh-CN" sz="1600" dirty="0">
                <a:solidFill>
                  <a:srgbClr val="222222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de-DE" altLang="zh-CN" sz="1600" i="1" dirty="0">
                <a:solidFill>
                  <a:srgbClr val="222222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8</a:t>
            </a:r>
            <a:r>
              <a:rPr lang="de-DE" altLang="zh-CN" sz="1600" dirty="0">
                <a:solidFill>
                  <a:srgbClr val="222222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, 3775−3779.</a:t>
            </a:r>
          </a:p>
          <a:p>
            <a:r>
              <a:rPr lang="de-DE" altLang="zh-CN" sz="1600" dirty="0">
                <a:solidFill>
                  <a:srgbClr val="222222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Q. Zhou, </a:t>
            </a:r>
            <a:r>
              <a:rPr lang="de-DE" altLang="zh-CN" sz="1600" i="1" dirty="0">
                <a:solidFill>
                  <a:srgbClr val="111111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Angew. Chem. Int. Ed. </a:t>
            </a:r>
            <a:r>
              <a:rPr lang="de-DE" altLang="zh-CN" sz="1600" b="1" dirty="0">
                <a:solidFill>
                  <a:srgbClr val="111111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2018, </a:t>
            </a:r>
            <a:r>
              <a:rPr lang="de-DE" altLang="zh-CN" sz="1600" i="1" dirty="0">
                <a:solidFill>
                  <a:srgbClr val="222222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57</a:t>
            </a:r>
            <a:r>
              <a:rPr lang="de-DE" altLang="zh-CN" sz="1600" dirty="0">
                <a:solidFill>
                  <a:srgbClr val="222222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, 7161-7165.</a:t>
            </a:r>
            <a:endParaRPr lang="de-DE" altLang="zh-CN" sz="1600" i="1" dirty="0">
              <a:solidFill>
                <a:srgbClr val="000000"/>
              </a:solidFill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r>
              <a:rPr lang="de-DE" altLang="zh-CN" sz="1600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G. Dong, </a:t>
            </a:r>
            <a:r>
              <a:rPr lang="de-DE" altLang="zh-CN" sz="1600" i="1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Chem</a:t>
            </a:r>
            <a:r>
              <a:rPr lang="de-DE" altLang="zh-CN" sz="1600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de-DE" altLang="zh-CN" sz="1600" b="1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2019</a:t>
            </a:r>
            <a:r>
              <a:rPr lang="de-DE" altLang="zh-CN" sz="1600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de-DE" altLang="zh-CN" sz="1600" i="1" dirty="0">
                <a:ea typeface="MS Mincho" panose="02020609040205080304" pitchFamily="49" charset="-128"/>
                <a:cs typeface="Arial" panose="020B0604020202020204" pitchFamily="34" charset="0"/>
              </a:rPr>
              <a:t>5</a:t>
            </a:r>
            <a:r>
              <a:rPr lang="de-DE" altLang="zh-CN" sz="1600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, 929-939.</a:t>
            </a:r>
          </a:p>
          <a:p>
            <a:r>
              <a:rPr lang="de-DE" altLang="zh-CN" sz="1600" dirty="0">
                <a:solidFill>
                  <a:srgbClr val="222222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Q. Zhou, </a:t>
            </a:r>
            <a:r>
              <a:rPr lang="de-DE" altLang="zh-CN" sz="1600" i="1" dirty="0">
                <a:ea typeface="MS Mincho" panose="02020609040205080304" pitchFamily="49" charset="-128"/>
                <a:cs typeface="Arial" panose="020B0604020202020204" pitchFamily="34" charset="0"/>
              </a:rPr>
              <a:t>Org. Lett.</a:t>
            </a:r>
            <a:r>
              <a:rPr lang="de-DE" altLang="zh-CN" sz="1600" dirty="0">
                <a:solidFill>
                  <a:srgbClr val="222222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  <a:r>
              <a:rPr lang="de-DE" altLang="zh-CN" sz="1600" b="1" dirty="0">
                <a:solidFill>
                  <a:srgbClr val="222222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2019</a:t>
            </a:r>
            <a:r>
              <a:rPr lang="de-DE" altLang="zh-CN" sz="1600" dirty="0">
                <a:solidFill>
                  <a:srgbClr val="222222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de-DE" altLang="zh-CN" sz="1600" i="1" dirty="0">
                <a:ea typeface="MS Mincho" panose="02020609040205080304" pitchFamily="49" charset="-128"/>
                <a:cs typeface="Arial" panose="020B0604020202020204" pitchFamily="34" charset="0"/>
              </a:rPr>
              <a:t>21</a:t>
            </a:r>
            <a:r>
              <a:rPr lang="de-DE" altLang="zh-CN" sz="1600" dirty="0">
                <a:solidFill>
                  <a:srgbClr val="222222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, 3323-3327. </a:t>
            </a:r>
          </a:p>
          <a:p>
            <a:r>
              <a:rPr lang="de-DE" altLang="zh-CN" sz="1600" dirty="0">
                <a:solidFill>
                  <a:srgbClr val="222222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Q. Zhou, </a:t>
            </a:r>
            <a:r>
              <a:rPr lang="de-DE" altLang="zh-CN" sz="1600" i="1" dirty="0">
                <a:solidFill>
                  <a:srgbClr val="222222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Chem. Sci.</a:t>
            </a:r>
            <a:r>
              <a:rPr lang="de-DE" altLang="zh-CN" sz="1600" dirty="0">
                <a:solidFill>
                  <a:srgbClr val="222222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de-DE" altLang="zh-CN" sz="1600" b="1" dirty="0">
                <a:solidFill>
                  <a:srgbClr val="222222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2019</a:t>
            </a:r>
            <a:r>
              <a:rPr lang="de-DE" altLang="zh-CN" sz="1600" dirty="0">
                <a:solidFill>
                  <a:srgbClr val="222222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de-DE" altLang="zh-CN" sz="1600" i="1" dirty="0">
                <a:solidFill>
                  <a:srgbClr val="222222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10</a:t>
            </a:r>
            <a:r>
              <a:rPr lang="de-DE" altLang="zh-CN" sz="1600" dirty="0">
                <a:solidFill>
                  <a:srgbClr val="222222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, 8384-8389.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8B60535-8106-408C-BE55-BC0DA6BB1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3598868-80AE-4A45-874C-94976AF8C050}"/>
              </a:ext>
            </a:extLst>
          </p:cNvPr>
          <p:cNvSpPr/>
          <p:nvPr/>
        </p:nvSpPr>
        <p:spPr>
          <a:xfrm>
            <a:off x="-1" y="14296"/>
            <a:ext cx="8772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Pd(II)/NBE catalyzed functionalization of aryl </a:t>
            </a:r>
            <a:r>
              <a:rPr lang="en-US" altLang="zh-CN" dirty="0" err="1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borons</a:t>
            </a:r>
            <a:r>
              <a:rPr lang="en-US" altLang="zh-CN" dirty="0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6888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xmlns="" id="{24D49B5D-61FB-4D71-983D-01C1E7563E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4139142"/>
              </p:ext>
            </p:extLst>
          </p:nvPr>
        </p:nvGraphicFramePr>
        <p:xfrm>
          <a:off x="1562100" y="703263"/>
          <a:ext cx="6018213" cy="572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3" name="CS ChemDraw Drawing" r:id="rId3" imgW="5063789" imgH="4815212" progId="ChemDraw.Document.6.0">
                  <p:embed/>
                </p:oleObj>
              </mc:Choice>
              <mc:Fallback>
                <p:oleObj name="CS ChemDraw Drawing" r:id="rId3" imgW="5063789" imgH="481521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62100" y="703263"/>
                        <a:ext cx="6018213" cy="5721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3CFB053-042F-4B0B-A255-8EB035849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DD0028FD-7E1B-4195-8F02-CE0DF7C0FA9A}"/>
              </a:ext>
            </a:extLst>
          </p:cNvPr>
          <p:cNvSpPr/>
          <p:nvPr/>
        </p:nvSpPr>
        <p:spPr>
          <a:xfrm>
            <a:off x="-1" y="14296"/>
            <a:ext cx="8772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Mechanism of Pd(II)/NBE catalyzed functionalization of aryl </a:t>
            </a:r>
            <a:r>
              <a:rPr lang="en-US" altLang="zh-CN" dirty="0" err="1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borons</a:t>
            </a:r>
            <a:r>
              <a:rPr lang="en-US" altLang="zh-CN" dirty="0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2383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B73EB57C-043F-4D7E-A5BF-9EA214B3CED5}"/>
              </a:ext>
            </a:extLst>
          </p:cNvPr>
          <p:cNvSpPr/>
          <p:nvPr/>
        </p:nvSpPr>
        <p:spPr>
          <a:xfrm>
            <a:off x="766896" y="151413"/>
            <a:ext cx="6467061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 algn="just">
              <a:lnSpc>
                <a:spcPct val="150000"/>
              </a:lnSpc>
              <a:spcAft>
                <a:spcPts val="0"/>
              </a:spcAft>
            </a:pPr>
            <a:r>
              <a:rPr lang="en-GB" altLang="zh-CN" sz="2000" b="1" dirty="0">
                <a:solidFill>
                  <a:schemeClr val="accent6"/>
                </a:solidFill>
                <a:latin typeface="Arial Black" panose="020B0A040201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Reviews</a:t>
            </a:r>
          </a:p>
          <a:p>
            <a:pPr marL="269875" indent="-269875" algn="just">
              <a:spcAft>
                <a:spcPts val="0"/>
              </a:spcAft>
            </a:pPr>
            <a:r>
              <a:rPr lang="en-GB" altLang="zh-CN" sz="2000" dirty="0">
                <a:ea typeface="MS Mincho" panose="02020609040205080304" pitchFamily="49" charset="-128"/>
                <a:cs typeface="Arial" panose="020B0604020202020204" pitchFamily="34" charset="0"/>
              </a:rPr>
              <a:t>1) </a:t>
            </a:r>
            <a:r>
              <a:rPr lang="en-GB" altLang="zh-CN" sz="2000" b="1" dirty="0">
                <a:solidFill>
                  <a:schemeClr val="accent6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M. </a:t>
            </a:r>
            <a:r>
              <a:rPr lang="en-GB" altLang="zh-CN" sz="2000" b="1" dirty="0" err="1">
                <a:solidFill>
                  <a:schemeClr val="accent6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Catellani</a:t>
            </a:r>
            <a:r>
              <a:rPr lang="en-GB" altLang="zh-CN" sz="2000" dirty="0"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en-GB" altLang="zh-CN" sz="2000" i="1" dirty="0">
                <a:ea typeface="MS Mincho" panose="02020609040205080304" pitchFamily="49" charset="-128"/>
                <a:cs typeface="Arial" panose="020B0604020202020204" pitchFamily="34" charset="0"/>
              </a:rPr>
              <a:t>Acc. </a:t>
            </a:r>
            <a:r>
              <a:rPr lang="fr-FR" altLang="zh-CN" sz="2000" i="1" dirty="0">
                <a:ea typeface="MS Mincho" panose="02020609040205080304" pitchFamily="49" charset="-128"/>
                <a:cs typeface="Arial" panose="020B0604020202020204" pitchFamily="34" charset="0"/>
              </a:rPr>
              <a:t>Chem. Res. </a:t>
            </a:r>
            <a:r>
              <a:rPr lang="fr-FR" altLang="zh-CN" sz="2000" b="1" dirty="0">
                <a:ea typeface="MS Mincho" panose="02020609040205080304" pitchFamily="49" charset="-128"/>
                <a:cs typeface="Arial" panose="020B0604020202020204" pitchFamily="34" charset="0"/>
              </a:rPr>
              <a:t>2008</a:t>
            </a:r>
            <a:r>
              <a:rPr lang="fr-FR" altLang="zh-CN" sz="2000" dirty="0"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fr-FR" altLang="zh-CN" sz="2000" i="1" dirty="0">
                <a:ea typeface="MS Mincho" panose="02020609040205080304" pitchFamily="49" charset="-128"/>
                <a:cs typeface="Arial" panose="020B0604020202020204" pitchFamily="34" charset="0"/>
              </a:rPr>
              <a:t>41</a:t>
            </a:r>
            <a:r>
              <a:rPr lang="fr-FR" altLang="zh-CN" sz="2000" dirty="0">
                <a:ea typeface="MS Mincho" panose="02020609040205080304" pitchFamily="49" charset="-128"/>
                <a:cs typeface="Arial" panose="020B0604020202020204" pitchFamily="34" charset="0"/>
              </a:rPr>
              <a:t>, 1512-1522. </a:t>
            </a:r>
          </a:p>
          <a:p>
            <a:pPr marL="269875" indent="-269875" algn="just">
              <a:spcAft>
                <a:spcPts val="0"/>
              </a:spcAft>
            </a:pPr>
            <a:r>
              <a:rPr lang="fr-FR" altLang="zh-CN" sz="2000" dirty="0">
                <a:ea typeface="MS Mincho" panose="02020609040205080304" pitchFamily="49" charset="-128"/>
                <a:cs typeface="Arial" panose="020B0604020202020204" pitchFamily="34" charset="0"/>
              </a:rPr>
              <a:t>2) </a:t>
            </a:r>
            <a:r>
              <a:rPr lang="en-GB" altLang="zh-CN" sz="2000" b="1" dirty="0">
                <a:solidFill>
                  <a:schemeClr val="accent6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M. </a:t>
            </a:r>
            <a:r>
              <a:rPr lang="en-GB" altLang="zh-CN" sz="2000" b="1" dirty="0" err="1">
                <a:solidFill>
                  <a:schemeClr val="accent6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Lautens</a:t>
            </a:r>
            <a:r>
              <a:rPr lang="en-GB" altLang="zh-CN" sz="2000" dirty="0">
                <a:ea typeface="MS Mincho" panose="02020609040205080304" pitchFamily="49" charset="-128"/>
                <a:cs typeface="Arial" panose="020B0604020202020204" pitchFamily="34" charset="0"/>
              </a:rPr>
              <a:t>,</a:t>
            </a:r>
            <a:r>
              <a:rPr lang="fr-FR" altLang="zh-CN" sz="2000" i="1" dirty="0">
                <a:ea typeface="MS Mincho" panose="02020609040205080304" pitchFamily="49" charset="-128"/>
                <a:cs typeface="Arial" panose="020B0604020202020204" pitchFamily="34" charset="0"/>
              </a:rPr>
              <a:t> Top. Curr. Chem.</a:t>
            </a:r>
            <a:r>
              <a:rPr lang="fr-FR" altLang="zh-CN" sz="2000" dirty="0"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fr-FR" altLang="zh-CN" sz="2000" b="1" dirty="0">
                <a:ea typeface="MS Mincho" panose="02020609040205080304" pitchFamily="49" charset="-128"/>
                <a:cs typeface="Arial" panose="020B0604020202020204" pitchFamily="34" charset="0"/>
              </a:rPr>
              <a:t>2010</a:t>
            </a:r>
            <a:r>
              <a:rPr lang="fr-FR" altLang="zh-CN" sz="2000" dirty="0"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en-GB" altLang="zh-CN" sz="2000" i="1" dirty="0">
                <a:ea typeface="MS Mincho" panose="02020609040205080304" pitchFamily="49" charset="-128"/>
                <a:cs typeface="Arial" panose="020B0604020202020204" pitchFamily="34" charset="0"/>
              </a:rPr>
              <a:t>292</a:t>
            </a:r>
            <a:r>
              <a:rPr lang="en-GB" altLang="zh-CN" sz="2000" dirty="0">
                <a:ea typeface="MS Mincho" panose="02020609040205080304" pitchFamily="49" charset="-128"/>
                <a:cs typeface="Arial" panose="020B0604020202020204" pitchFamily="34" charset="0"/>
              </a:rPr>
              <a:t>, 1-33. </a:t>
            </a:r>
          </a:p>
          <a:p>
            <a:pPr marL="269875" indent="-269875" algn="just">
              <a:spcAft>
                <a:spcPts val="0"/>
              </a:spcAft>
            </a:pPr>
            <a:r>
              <a:rPr lang="de-DE" altLang="zh-CN" sz="2000" dirty="0">
                <a:ea typeface="MS Mincho" panose="02020609040205080304" pitchFamily="49" charset="-128"/>
                <a:cs typeface="Arial" panose="020B0604020202020204" pitchFamily="34" charset="0"/>
              </a:rPr>
              <a:t>3) R. Ferraccioli, </a:t>
            </a:r>
            <a:r>
              <a:rPr lang="de-DE" altLang="zh-CN" sz="2000" i="1" dirty="0">
                <a:ea typeface="MS Mincho" panose="02020609040205080304" pitchFamily="49" charset="-128"/>
                <a:cs typeface="Arial" panose="020B0604020202020204" pitchFamily="34" charset="0"/>
              </a:rPr>
              <a:t>Synthesis</a:t>
            </a:r>
            <a:r>
              <a:rPr lang="de-DE" altLang="zh-CN" sz="2000" b="1" dirty="0">
                <a:ea typeface="MS Mincho" panose="02020609040205080304" pitchFamily="49" charset="-128"/>
                <a:cs typeface="Arial" panose="020B0604020202020204" pitchFamily="34" charset="0"/>
              </a:rPr>
              <a:t> 2013</a:t>
            </a:r>
            <a:r>
              <a:rPr lang="de-DE" altLang="zh-CN" sz="2000" dirty="0">
                <a:ea typeface="MS Mincho" panose="02020609040205080304" pitchFamily="49" charset="-128"/>
                <a:cs typeface="Arial" panose="020B0604020202020204" pitchFamily="34" charset="0"/>
              </a:rPr>
              <a:t>, 581-591. </a:t>
            </a:r>
          </a:p>
          <a:p>
            <a:pPr marL="269875" indent="-269875" algn="just">
              <a:spcAft>
                <a:spcPts val="0"/>
              </a:spcAft>
            </a:pPr>
            <a:r>
              <a:rPr lang="de-DE" altLang="zh-CN" sz="2000" dirty="0">
                <a:ea typeface="MS Mincho" panose="02020609040205080304" pitchFamily="49" charset="-128"/>
                <a:cs typeface="Arial" panose="020B0604020202020204" pitchFamily="34" charset="0"/>
              </a:rPr>
              <a:t>4) </a:t>
            </a:r>
            <a:r>
              <a:rPr lang="de-DE" altLang="zh-CN" sz="2000" b="1" dirty="0">
                <a:solidFill>
                  <a:schemeClr val="accent6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Z. Chen</a:t>
            </a:r>
            <a:r>
              <a:rPr lang="de-DE" altLang="zh-CN" sz="2000" dirty="0">
                <a:ea typeface="MS Mincho" panose="02020609040205080304" pitchFamily="49" charset="-128"/>
                <a:cs typeface="Arial" panose="020B0604020202020204" pitchFamily="34" charset="0"/>
              </a:rPr>
              <a:t>,</a:t>
            </a:r>
            <a:r>
              <a:rPr lang="de-DE" altLang="zh-CN" sz="2000" i="1" dirty="0">
                <a:ea typeface="MS Mincho" panose="02020609040205080304" pitchFamily="49" charset="-128"/>
                <a:cs typeface="Arial" panose="020B0604020202020204" pitchFamily="34" charset="0"/>
              </a:rPr>
              <a:t> Chin. J. Org. Chem.</a:t>
            </a:r>
            <a:r>
              <a:rPr lang="de-DE" altLang="zh-CN" sz="2000" dirty="0"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de-DE" altLang="zh-CN" sz="2000" b="1" dirty="0">
                <a:ea typeface="MS Mincho" panose="02020609040205080304" pitchFamily="49" charset="-128"/>
                <a:cs typeface="Arial" panose="020B0604020202020204" pitchFamily="34" charset="0"/>
              </a:rPr>
              <a:t>2015</a:t>
            </a:r>
            <a:r>
              <a:rPr lang="de-DE" altLang="zh-CN" sz="2000" dirty="0"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de-DE" altLang="zh-CN" sz="2000" i="1" dirty="0">
                <a:ea typeface="MS Mincho" panose="02020609040205080304" pitchFamily="49" charset="-128"/>
                <a:cs typeface="Arial" panose="020B0604020202020204" pitchFamily="34" charset="0"/>
              </a:rPr>
              <a:t>35</a:t>
            </a:r>
            <a:r>
              <a:rPr lang="de-DE" altLang="zh-CN" sz="2000" dirty="0">
                <a:ea typeface="MS Mincho" panose="02020609040205080304" pitchFamily="49" charset="-128"/>
                <a:cs typeface="Arial" panose="020B0604020202020204" pitchFamily="34" charset="0"/>
              </a:rPr>
              <a:t>, 2291-2300. </a:t>
            </a:r>
          </a:p>
          <a:p>
            <a:pPr marL="269875" indent="-269875" algn="just">
              <a:spcAft>
                <a:spcPts val="0"/>
              </a:spcAft>
            </a:pPr>
            <a:r>
              <a:rPr lang="fr-FR" altLang="zh-CN" sz="2000" dirty="0">
                <a:ea typeface="MS Mincho" panose="02020609040205080304" pitchFamily="49" charset="-128"/>
                <a:cs typeface="Arial" panose="020B0604020202020204" pitchFamily="34" charset="0"/>
              </a:rPr>
              <a:t>5) </a:t>
            </a:r>
            <a:r>
              <a:rPr lang="en-GB" altLang="zh-CN" sz="2000" b="1" dirty="0">
                <a:solidFill>
                  <a:schemeClr val="accent6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M. </a:t>
            </a:r>
            <a:r>
              <a:rPr lang="en-GB" altLang="zh-CN" sz="2000" b="1" dirty="0" err="1">
                <a:solidFill>
                  <a:schemeClr val="accent6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Lautens</a:t>
            </a:r>
            <a:r>
              <a:rPr lang="en-GB" altLang="zh-CN" sz="2000" dirty="0"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fr-FR" altLang="zh-CN" sz="2000" i="1" dirty="0">
                <a:ea typeface="MS Mincho" panose="02020609040205080304" pitchFamily="49" charset="-128"/>
                <a:cs typeface="Arial" panose="020B0604020202020204" pitchFamily="34" charset="0"/>
              </a:rPr>
              <a:t>Nat. </a:t>
            </a:r>
            <a:r>
              <a:rPr lang="it-IT" altLang="zh-CN" sz="2000" i="1" dirty="0">
                <a:ea typeface="MS Mincho" panose="02020609040205080304" pitchFamily="49" charset="-128"/>
                <a:cs typeface="Arial" panose="020B0604020202020204" pitchFamily="34" charset="0"/>
              </a:rPr>
              <a:t>Chem. </a:t>
            </a:r>
            <a:r>
              <a:rPr lang="en-GB" altLang="zh-CN" sz="2000" b="1" dirty="0">
                <a:ea typeface="MS Mincho" panose="02020609040205080304" pitchFamily="49" charset="-128"/>
                <a:cs typeface="Arial" panose="020B0604020202020204" pitchFamily="34" charset="0"/>
              </a:rPr>
              <a:t>2015</a:t>
            </a:r>
            <a:r>
              <a:rPr lang="en-GB" altLang="zh-CN" sz="2000" dirty="0"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en-GB" altLang="zh-CN" sz="2000" i="1" dirty="0">
                <a:ea typeface="MS Mincho" panose="02020609040205080304" pitchFamily="49" charset="-128"/>
                <a:cs typeface="Arial" panose="020B0604020202020204" pitchFamily="34" charset="0"/>
              </a:rPr>
              <a:t>7</a:t>
            </a:r>
            <a:r>
              <a:rPr lang="en-GB" altLang="zh-CN" sz="2000" dirty="0">
                <a:ea typeface="MS Mincho" panose="02020609040205080304" pitchFamily="49" charset="-128"/>
                <a:cs typeface="Arial" panose="020B0604020202020204" pitchFamily="34" charset="0"/>
              </a:rPr>
              <a:t>, 863-870.</a:t>
            </a:r>
            <a:r>
              <a:rPr lang="it-IT" altLang="zh-CN" sz="2000" dirty="0"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</a:p>
          <a:p>
            <a:pPr marL="269875" indent="-269875" algn="just">
              <a:spcAft>
                <a:spcPts val="0"/>
              </a:spcAft>
            </a:pPr>
            <a:r>
              <a:rPr lang="it-IT" altLang="zh-CN" sz="2000" dirty="0">
                <a:ea typeface="MS Mincho" panose="02020609040205080304" pitchFamily="49" charset="-128"/>
                <a:cs typeface="Arial" panose="020B0604020202020204" pitchFamily="34" charset="0"/>
              </a:rPr>
              <a:t>6) </a:t>
            </a:r>
            <a:r>
              <a:rPr lang="en-GB" altLang="zh-CN" sz="2000" b="1" dirty="0">
                <a:solidFill>
                  <a:schemeClr val="accent6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M. </a:t>
            </a:r>
            <a:r>
              <a:rPr lang="en-GB" altLang="zh-CN" sz="2000" b="1" dirty="0" err="1">
                <a:solidFill>
                  <a:schemeClr val="accent6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Catellani</a:t>
            </a:r>
            <a:r>
              <a:rPr lang="en-GB" altLang="zh-CN" sz="2000" dirty="0"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it-IT" altLang="zh-CN" sz="2000" i="1" dirty="0">
                <a:ea typeface="MS Mincho" panose="02020609040205080304" pitchFamily="49" charset="-128"/>
                <a:cs typeface="Arial" panose="020B0604020202020204" pitchFamily="34" charset="0"/>
              </a:rPr>
              <a:t>Acc. </a:t>
            </a:r>
            <a:r>
              <a:rPr lang="de-DE" altLang="zh-CN" sz="2000" i="1" dirty="0">
                <a:ea typeface="MS Mincho" panose="02020609040205080304" pitchFamily="49" charset="-128"/>
                <a:cs typeface="Arial" panose="020B0604020202020204" pitchFamily="34" charset="0"/>
              </a:rPr>
              <a:t>Chem. Res.</a:t>
            </a:r>
            <a:r>
              <a:rPr lang="de-DE" altLang="zh-CN" sz="2000" dirty="0"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GB" altLang="zh-CN" sz="2000" b="1" dirty="0">
                <a:ea typeface="MS Mincho" panose="02020609040205080304" pitchFamily="49" charset="-128"/>
                <a:cs typeface="Arial" panose="020B0604020202020204" pitchFamily="34" charset="0"/>
              </a:rPr>
              <a:t>2016</a:t>
            </a:r>
            <a:r>
              <a:rPr lang="en-GB" altLang="zh-CN" sz="2000" dirty="0"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en-GB" altLang="zh-CN" sz="2000" i="1" dirty="0">
                <a:ea typeface="MS Mincho" panose="02020609040205080304" pitchFamily="49" charset="-128"/>
                <a:cs typeface="Arial" panose="020B0604020202020204" pitchFamily="34" charset="0"/>
              </a:rPr>
              <a:t>49</a:t>
            </a:r>
            <a:r>
              <a:rPr lang="en-GB" altLang="zh-CN" sz="2000" dirty="0">
                <a:ea typeface="MS Mincho" panose="02020609040205080304" pitchFamily="49" charset="-128"/>
                <a:cs typeface="Arial" panose="020B0604020202020204" pitchFamily="34" charset="0"/>
              </a:rPr>
              <a:t>, 1389-1400.</a:t>
            </a:r>
            <a:r>
              <a:rPr lang="de-DE" altLang="zh-CN" sz="2000" dirty="0"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</a:p>
          <a:p>
            <a:pPr marL="269875" indent="-269875" algn="just">
              <a:spcAft>
                <a:spcPts val="0"/>
              </a:spcAft>
            </a:pPr>
            <a:r>
              <a:rPr lang="de-DE" altLang="zh-CN" sz="2000" dirty="0">
                <a:ea typeface="MS Mincho" panose="02020609040205080304" pitchFamily="49" charset="-128"/>
                <a:cs typeface="Arial" panose="020B0604020202020204" pitchFamily="34" charset="0"/>
              </a:rPr>
              <a:t>7) H. Jun, </a:t>
            </a:r>
            <a:r>
              <a:rPr lang="de-DE" altLang="zh-CN" sz="2000" i="1" dirty="0">
                <a:ea typeface="MS Mincho" panose="02020609040205080304" pitchFamily="49" charset="-128"/>
                <a:cs typeface="Arial" panose="020B0604020202020204" pitchFamily="34" charset="0"/>
              </a:rPr>
              <a:t>Chem. Rev.</a:t>
            </a:r>
            <a:r>
              <a:rPr lang="de-DE" altLang="zh-CN" sz="2000" dirty="0"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de-DE" altLang="zh-CN" sz="2000" b="1" dirty="0">
                <a:ea typeface="MS Mincho" panose="02020609040205080304" pitchFamily="49" charset="-128"/>
                <a:cs typeface="Arial" panose="020B0604020202020204" pitchFamily="34" charset="0"/>
              </a:rPr>
              <a:t>2017</a:t>
            </a:r>
            <a:r>
              <a:rPr lang="de-DE" altLang="zh-CN" sz="2000" dirty="0"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de-DE" altLang="zh-CN" sz="2000" i="1" dirty="0">
                <a:ea typeface="MS Mincho" panose="02020609040205080304" pitchFamily="49" charset="-128"/>
                <a:cs typeface="Arial" panose="020B0604020202020204" pitchFamily="34" charset="0"/>
              </a:rPr>
              <a:t>117</a:t>
            </a:r>
            <a:r>
              <a:rPr lang="de-DE" altLang="zh-CN" sz="2000" dirty="0">
                <a:ea typeface="MS Mincho" panose="02020609040205080304" pitchFamily="49" charset="-128"/>
                <a:cs typeface="Arial" panose="020B0604020202020204" pitchFamily="34" charset="0"/>
              </a:rPr>
              <a:t>, 8977-9015. </a:t>
            </a:r>
          </a:p>
          <a:p>
            <a:pPr marL="269875" indent="-269875" algn="just">
              <a:spcAft>
                <a:spcPts val="0"/>
              </a:spcAft>
            </a:pPr>
            <a:r>
              <a:rPr lang="en-GB" altLang="zh-CN" sz="2000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8) </a:t>
            </a:r>
            <a:r>
              <a:rPr lang="en-GB" altLang="zh-CN" sz="2000" b="1" dirty="0">
                <a:solidFill>
                  <a:schemeClr val="accent6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I. Marek</a:t>
            </a:r>
            <a:r>
              <a:rPr lang="en-GB" altLang="zh-CN" sz="2000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en-GB" altLang="zh-CN" sz="2000" i="1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Nat. Rev. Chem.</a:t>
            </a:r>
            <a:r>
              <a:rPr lang="en-GB" altLang="zh-CN" sz="2000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GB" altLang="zh-CN" sz="2000" b="1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2017</a:t>
            </a:r>
            <a:r>
              <a:rPr lang="en-GB" altLang="zh-CN" sz="2000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de-DE" altLang="zh-CN" sz="2000" i="1" dirty="0">
                <a:ea typeface="MS Mincho" panose="02020609040205080304" pitchFamily="49" charset="-128"/>
                <a:cs typeface="Arial" panose="020B0604020202020204" pitchFamily="34" charset="0"/>
              </a:rPr>
              <a:t>1</a:t>
            </a:r>
            <a:r>
              <a:rPr lang="en-GB" altLang="zh-CN" sz="2000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, 0035. </a:t>
            </a:r>
          </a:p>
          <a:p>
            <a:pPr marL="269875" indent="-269875" algn="just">
              <a:spcAft>
                <a:spcPts val="0"/>
              </a:spcAft>
            </a:pPr>
            <a:r>
              <a:rPr lang="en-GB" altLang="zh-CN" sz="2000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9) </a:t>
            </a:r>
            <a:r>
              <a:rPr lang="en-GB" altLang="zh-CN" sz="2000" b="1" dirty="0">
                <a:solidFill>
                  <a:schemeClr val="accent6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L. Ackermann</a:t>
            </a:r>
            <a:r>
              <a:rPr lang="en-GB" altLang="zh-CN" sz="2000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, </a:t>
            </a:r>
            <a:r>
              <a:rPr lang="en-GB" altLang="zh-CN" sz="2000" i="1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Chem</a:t>
            </a:r>
            <a:r>
              <a:rPr lang="en-GB" altLang="zh-CN" sz="2000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, </a:t>
            </a:r>
            <a:r>
              <a:rPr lang="en-GB" altLang="zh-CN" sz="2000" b="1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2018</a:t>
            </a:r>
            <a:r>
              <a:rPr lang="en-GB" altLang="zh-CN" sz="2000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de-DE" altLang="zh-CN" sz="2000" i="1" dirty="0">
                <a:ea typeface="MS Mincho" panose="02020609040205080304" pitchFamily="49" charset="-128"/>
                <a:cs typeface="Arial" panose="020B0604020202020204" pitchFamily="34" charset="0"/>
              </a:rPr>
              <a:t>4</a:t>
            </a:r>
            <a:r>
              <a:rPr lang="en-GB" altLang="zh-CN" sz="2000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, 199-222. </a:t>
            </a:r>
          </a:p>
          <a:p>
            <a:pPr marL="269875" indent="-269875" algn="just">
              <a:spcAft>
                <a:spcPts val="0"/>
              </a:spcAft>
            </a:pPr>
            <a:r>
              <a:rPr lang="en-GB" altLang="zh-CN" sz="2000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10) </a:t>
            </a:r>
            <a:r>
              <a:rPr lang="en-GB" altLang="zh-CN" sz="2000" b="1" dirty="0">
                <a:solidFill>
                  <a:schemeClr val="accent6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Q. Zhou</a:t>
            </a:r>
            <a:r>
              <a:rPr lang="en-GB" altLang="zh-CN" sz="2000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en-GB" altLang="zh-CN" sz="2000" i="1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Chem. Eur. J. </a:t>
            </a:r>
            <a:r>
              <a:rPr lang="en-GB" altLang="zh-CN" sz="2000" b="1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2018</a:t>
            </a:r>
            <a:r>
              <a:rPr lang="en-GB" altLang="zh-CN" sz="2000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de-DE" altLang="zh-CN" sz="2000" i="1" dirty="0">
                <a:ea typeface="MS Mincho" panose="02020609040205080304" pitchFamily="49" charset="-128"/>
                <a:cs typeface="Arial" panose="020B0604020202020204" pitchFamily="34" charset="0"/>
              </a:rPr>
              <a:t>24</a:t>
            </a:r>
            <a:r>
              <a:rPr lang="en-GB" altLang="zh-CN" sz="2000" dirty="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, 15461-15476.</a:t>
            </a:r>
          </a:p>
          <a:p>
            <a:pPr algn="just">
              <a:spcAft>
                <a:spcPts val="0"/>
              </a:spcAft>
            </a:pPr>
            <a:r>
              <a:rPr lang="de-DE" altLang="zh-CN" sz="2000" dirty="0"/>
              <a:t>11) </a:t>
            </a:r>
            <a:r>
              <a:rPr lang="de-DE" altLang="zh-CN" sz="2000" b="1" dirty="0">
                <a:solidFill>
                  <a:schemeClr val="accent6"/>
                </a:solidFill>
              </a:rPr>
              <a:t>T. Bach</a:t>
            </a:r>
            <a:r>
              <a:rPr lang="de-DE" altLang="zh-CN" sz="2000" dirty="0"/>
              <a:t>, </a:t>
            </a:r>
            <a:r>
              <a:rPr lang="de-DE" altLang="zh-CN" sz="2000" i="1" dirty="0"/>
              <a:t>Org. Biomol. Chem</a:t>
            </a:r>
            <a:r>
              <a:rPr lang="de-DE" altLang="zh-CN" sz="2000" dirty="0"/>
              <a:t>. </a:t>
            </a:r>
            <a:r>
              <a:rPr lang="de-DE" altLang="zh-CN" sz="2000" b="1" dirty="0"/>
              <a:t>2018</a:t>
            </a:r>
            <a:r>
              <a:rPr lang="de-DE" altLang="zh-CN" sz="2000" dirty="0"/>
              <a:t>, </a:t>
            </a:r>
            <a:r>
              <a:rPr lang="de-DE" altLang="zh-CN" sz="2000" i="1" dirty="0"/>
              <a:t>16</a:t>
            </a:r>
            <a:r>
              <a:rPr lang="de-DE" altLang="zh-CN" sz="2000" dirty="0"/>
              <a:t>, 5376-5385. </a:t>
            </a:r>
          </a:p>
          <a:p>
            <a:pPr algn="just">
              <a:spcAft>
                <a:spcPts val="0"/>
              </a:spcAft>
            </a:pPr>
            <a:r>
              <a:rPr lang="de-DE" altLang="zh-CN" sz="2000" dirty="0"/>
              <a:t>12) </a:t>
            </a:r>
            <a:r>
              <a:rPr lang="de-DE" altLang="zh-CN" sz="2000" b="1" dirty="0">
                <a:solidFill>
                  <a:schemeClr val="accent6"/>
                </a:solidFill>
              </a:rPr>
              <a:t>Q. Zhou</a:t>
            </a:r>
            <a:r>
              <a:rPr lang="de-DE" altLang="zh-CN" sz="2000" dirty="0"/>
              <a:t>, </a:t>
            </a:r>
            <a:r>
              <a:rPr lang="de-DE" altLang="zh-CN" sz="2000" i="1" dirty="0"/>
              <a:t>Angew. Chem. Int. Ed.</a:t>
            </a:r>
            <a:r>
              <a:rPr lang="de-DE" altLang="zh-CN" sz="2000" dirty="0"/>
              <a:t> </a:t>
            </a:r>
            <a:r>
              <a:rPr lang="de-DE" altLang="zh-CN" sz="2000" b="1" dirty="0"/>
              <a:t>2019</a:t>
            </a:r>
            <a:r>
              <a:rPr lang="de-DE" altLang="zh-CN" sz="2000" dirty="0"/>
              <a:t>, </a:t>
            </a:r>
            <a:r>
              <a:rPr lang="de-DE" altLang="zh-CN" sz="2000" i="1" dirty="0"/>
              <a:t>58</a:t>
            </a:r>
            <a:r>
              <a:rPr lang="de-DE" altLang="zh-CN" sz="2000" dirty="0"/>
              <a:t>, 5832-5844.</a:t>
            </a:r>
          </a:p>
          <a:p>
            <a:pPr algn="just">
              <a:spcAft>
                <a:spcPts val="0"/>
              </a:spcAft>
            </a:pPr>
            <a:r>
              <a:rPr lang="de-DE" altLang="zh-CN" sz="20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13) </a:t>
            </a:r>
            <a:r>
              <a:rPr lang="de-DE" altLang="zh-CN" sz="2000" b="1" dirty="0">
                <a:solidFill>
                  <a:schemeClr val="accent6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G. </a:t>
            </a:r>
            <a:r>
              <a:rPr lang="de-DE" altLang="zh-CN" sz="2000" b="1" dirty="0">
                <a:solidFill>
                  <a:schemeClr val="accent6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Dong</a:t>
            </a:r>
            <a:r>
              <a:rPr lang="de-DE" altLang="zh-CN" sz="2000" dirty="0"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de-DE" altLang="zh-CN" sz="2000" i="1" dirty="0">
                <a:ea typeface="MS Mincho" panose="02020609040205080304" pitchFamily="49" charset="-128"/>
                <a:cs typeface="Times New Roman" panose="02020603050405020304" pitchFamily="18" charset="0"/>
              </a:rPr>
              <a:t>Chem. Rev. </a:t>
            </a:r>
            <a:r>
              <a:rPr lang="de-DE" altLang="zh-CN" sz="2000" b="1" dirty="0">
                <a:ea typeface="MS Mincho" panose="02020609040205080304" pitchFamily="49" charset="-128"/>
                <a:cs typeface="Times New Roman" panose="02020603050405020304" pitchFamily="18" charset="0"/>
              </a:rPr>
              <a:t>2019</a:t>
            </a:r>
            <a:r>
              <a:rPr lang="de-DE" altLang="zh-CN" sz="2000" dirty="0">
                <a:ea typeface="MS Mincho" panose="02020609040205080304" pitchFamily="49" charset="-128"/>
                <a:cs typeface="Times New Roman" panose="02020603050405020304" pitchFamily="18" charset="0"/>
              </a:rPr>
              <a:t>, 119, 7478-7528.</a:t>
            </a:r>
            <a:endParaRPr lang="zh-CN" altLang="zh-CN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4BA4F88-584D-4C3C-AF7B-E98046D2E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957" y="5697"/>
            <a:ext cx="1789043" cy="14243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519431A-9FF9-4FB9-BAFF-F9CD77E90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958" y="1412627"/>
            <a:ext cx="1789042" cy="17825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A896961-CC17-40F7-BB59-DC4213CD3D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190" y="4884685"/>
            <a:ext cx="1324220" cy="198633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2A63603-ECA2-491E-BF97-69BD9E9456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25" y="4884685"/>
            <a:ext cx="1533793" cy="19720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3989249-A112-42BF-8484-A1B1ED958F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856886" y="4864706"/>
            <a:ext cx="1395204" cy="19904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E48E821-6ED8-45B3-90F1-0D9EFCC0D7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4189" y="4883468"/>
            <a:ext cx="1474597" cy="197201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A10DE56-9A1B-457C-903E-439DCA6718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939460" y="4883468"/>
            <a:ext cx="1395204" cy="197201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C6368FC-AABB-4DEA-A1E0-285689B8C5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4957" y="3195148"/>
            <a:ext cx="1789044" cy="1496412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2AD41EBB-CA91-496A-923B-63E3FE178489}"/>
              </a:ext>
            </a:extLst>
          </p:cNvPr>
          <p:cNvSpPr/>
          <p:nvPr/>
        </p:nvSpPr>
        <p:spPr>
          <a:xfrm>
            <a:off x="7354957" y="6189957"/>
            <a:ext cx="16882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err="1">
                <a:solidFill>
                  <a:schemeClr val="accent6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Zhiyuan</a:t>
            </a:r>
            <a:r>
              <a:rPr lang="de-DE" altLang="zh-CN" sz="2000" b="1" dirty="0">
                <a:solidFill>
                  <a:schemeClr val="accent6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C</a:t>
            </a:r>
            <a:r>
              <a:rPr lang="en-US" altLang="zh-CN" sz="2000" b="1" dirty="0">
                <a:solidFill>
                  <a:schemeClr val="accent6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hen </a:t>
            </a:r>
            <a:endParaRPr lang="zh-CN" altLang="en-US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36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xmlns="" id="{A8145477-B7DF-4DCF-A25E-8D2A629735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147285"/>
              </p:ext>
            </p:extLst>
          </p:nvPr>
        </p:nvGraphicFramePr>
        <p:xfrm>
          <a:off x="301625" y="765175"/>
          <a:ext cx="8345488" cy="532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6" name="CS ChemDraw Drawing" r:id="rId3" imgW="6722050" imgH="4286556" progId="ChemDraw.Document.6.0">
                  <p:embed/>
                </p:oleObj>
              </mc:Choice>
              <mc:Fallback>
                <p:oleObj name="CS ChemDraw Drawing" r:id="rId3" imgW="6722050" imgH="4286556" progId="ChemDraw.Document.6.0">
                  <p:embed/>
                  <p:pic>
                    <p:nvPicPr>
                      <p:cNvPr id="3" name="对象 2">
                        <a:extLst>
                          <a:ext uri="{FF2B5EF4-FFF2-40B4-BE49-F238E27FC236}">
                            <a16:creationId xmlns:a16="http://schemas.microsoft.com/office/drawing/2014/main" xmlns="" id="{9310E8BD-746D-40D9-AACB-1D90860495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1625" y="765175"/>
                        <a:ext cx="8345488" cy="5329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31327DC-9777-4E1B-A4F4-6552DE7E2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7E8D76A1-D00D-4207-BC6B-51CF9FE3DCA6}"/>
              </a:ext>
            </a:extLst>
          </p:cNvPr>
          <p:cNvSpPr/>
          <p:nvPr/>
        </p:nvSpPr>
        <p:spPr>
          <a:xfrm>
            <a:off x="-1" y="14296"/>
            <a:ext cx="8772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Recent progress in Pd/NBE cooperative catalysis</a:t>
            </a:r>
          </a:p>
        </p:txBody>
      </p:sp>
    </p:spTree>
    <p:extLst>
      <p:ext uri="{BB962C8B-B14F-4D97-AF65-F5344CB8AC3E}">
        <p14:creationId xmlns:p14="http://schemas.microsoft.com/office/powerpoint/2010/main" val="4233988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xmlns="" id="{57F4A995-9D90-4850-B7BB-78A8FD7D9D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0009520"/>
              </p:ext>
            </p:extLst>
          </p:nvPr>
        </p:nvGraphicFramePr>
        <p:xfrm>
          <a:off x="1618629" y="1349608"/>
          <a:ext cx="5906742" cy="4158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7" name="CS ChemDraw Drawing" r:id="rId3" imgW="4286514" imgH="3017331" progId="ChemDraw.Document.6.0">
                  <p:embed/>
                </p:oleObj>
              </mc:Choice>
              <mc:Fallback>
                <p:oleObj name="CS ChemDraw Drawing" r:id="rId3" imgW="4286514" imgH="301733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18629" y="1349608"/>
                        <a:ext cx="5906742" cy="41587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192E68D7-AD1D-4FE4-89AF-2B96B2B25341}"/>
              </a:ext>
            </a:extLst>
          </p:cNvPr>
          <p:cNvSpPr/>
          <p:nvPr/>
        </p:nvSpPr>
        <p:spPr>
          <a:xfrm>
            <a:off x="5353878" y="2597426"/>
            <a:ext cx="2171493" cy="818322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8E4F939E-9E4C-4E96-B12B-2A90D36A1749}"/>
              </a:ext>
            </a:extLst>
          </p:cNvPr>
          <p:cNvSpPr/>
          <p:nvPr/>
        </p:nvSpPr>
        <p:spPr>
          <a:xfrm>
            <a:off x="3943453" y="3871747"/>
            <a:ext cx="3027190" cy="1663147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32037A9-246D-48CD-B320-2823A9010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FE8B8DB1-70EA-4F13-96B4-6E14D2E0CF5E}"/>
              </a:ext>
            </a:extLst>
          </p:cNvPr>
          <p:cNvSpPr/>
          <p:nvPr/>
        </p:nvSpPr>
        <p:spPr>
          <a:xfrm>
            <a:off x="-1" y="14296"/>
            <a:ext cx="8772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Electrophile reagents in Catellani reaction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6BD5C189-08AA-4C19-80AF-54EE06F2F7CA}"/>
              </a:ext>
            </a:extLst>
          </p:cNvPr>
          <p:cNvSpPr/>
          <p:nvPr/>
        </p:nvSpPr>
        <p:spPr>
          <a:xfrm>
            <a:off x="5314121" y="1631446"/>
            <a:ext cx="2171493" cy="818322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938F6D93-1E20-435E-BD02-7BD2E1903910}"/>
              </a:ext>
            </a:extLst>
          </p:cNvPr>
          <p:cNvSpPr/>
          <p:nvPr/>
        </p:nvSpPr>
        <p:spPr>
          <a:xfrm>
            <a:off x="277407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3E3E8A7F-F44D-4244-AA3E-DDC8D9C7F980}"/>
              </a:ext>
            </a:extLst>
          </p:cNvPr>
          <p:cNvSpPr/>
          <p:nvPr/>
        </p:nvSpPr>
        <p:spPr>
          <a:xfrm>
            <a:off x="5218043" y="6497222"/>
            <a:ext cx="39259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n-NO" altLang="zh-CN" sz="1600" i="1" dirty="0">
                <a:solidFill>
                  <a:srgbClr val="000000"/>
                </a:solidFill>
              </a:rPr>
              <a:t>Org. Lett. </a:t>
            </a:r>
            <a:r>
              <a:rPr lang="nn-NO" altLang="zh-CN" sz="1600" b="1" dirty="0">
                <a:solidFill>
                  <a:srgbClr val="000000"/>
                </a:solidFill>
              </a:rPr>
              <a:t>2019</a:t>
            </a:r>
            <a:r>
              <a:rPr lang="nn-NO" altLang="zh-CN" sz="1600" dirty="0">
                <a:solidFill>
                  <a:srgbClr val="000000"/>
                </a:solidFill>
              </a:rPr>
              <a:t>, 21, 9, 3204-3209</a:t>
            </a:r>
          </a:p>
        </p:txBody>
      </p:sp>
    </p:spTree>
    <p:extLst>
      <p:ext uri="{BB962C8B-B14F-4D97-AF65-F5344CB8AC3E}">
        <p14:creationId xmlns:p14="http://schemas.microsoft.com/office/powerpoint/2010/main" val="1545319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0B85A31-3888-4BBC-8F18-8DAFA90A4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109252" cy="195333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07161B2-E79D-4619-B211-42D9C9088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53339"/>
            <a:ext cx="4448819" cy="424539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8E1D1CD-7A7F-488A-BD84-4C749FCFE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557" y="1958270"/>
            <a:ext cx="4667293" cy="424046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D6783926-60FA-4552-A996-8399833F3C38}"/>
              </a:ext>
            </a:extLst>
          </p:cNvPr>
          <p:cNvSpPr/>
          <p:nvPr/>
        </p:nvSpPr>
        <p:spPr>
          <a:xfrm>
            <a:off x="5638801" y="6525797"/>
            <a:ext cx="35051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zh-CN" sz="1600" i="1" dirty="0">
                <a:solidFill>
                  <a:srgbClr val="000000"/>
                </a:solidFill>
              </a:rPr>
              <a:t>J. Am. Chem. Soc. </a:t>
            </a:r>
            <a:r>
              <a:rPr lang="de-DE" altLang="zh-CN" sz="1600" b="1" dirty="0">
                <a:solidFill>
                  <a:srgbClr val="000000"/>
                </a:solidFill>
              </a:rPr>
              <a:t>2016</a:t>
            </a:r>
            <a:r>
              <a:rPr lang="de-DE" altLang="zh-CN" sz="1600" dirty="0">
                <a:solidFill>
                  <a:srgbClr val="000000"/>
                </a:solidFill>
              </a:rPr>
              <a:t>, 138, 7456-7459</a:t>
            </a:r>
            <a:r>
              <a:rPr lang="de-DE" altLang="zh-CN" sz="1600" dirty="0"/>
              <a:t> </a:t>
            </a:r>
            <a:endParaRPr lang="zh-CN" altLang="en-US" sz="1600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6C7A1D9-36A4-4D1F-B6DB-BBC66F721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852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B7CE825-3B11-4365-8FEA-C0E9F73AA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5286374" cy="151901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9DC81B2-7981-43EC-916E-BCC10B22C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541" y="1186651"/>
            <a:ext cx="3940332" cy="543429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D28A124-85DD-4984-AF6B-3DED236C1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65" y="1951797"/>
            <a:ext cx="4338371" cy="4244058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084AE066-F4CC-4407-89A5-3D527D2AB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BB37B584-CDBE-431C-AF5B-2C38CCE76988}"/>
              </a:ext>
            </a:extLst>
          </p:cNvPr>
          <p:cNvSpPr/>
          <p:nvPr/>
        </p:nvSpPr>
        <p:spPr>
          <a:xfrm>
            <a:off x="6380924" y="6508818"/>
            <a:ext cx="27630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zh-CN" sz="1600" i="1" dirty="0">
                <a:solidFill>
                  <a:srgbClr val="000000"/>
                </a:solidFill>
              </a:rPr>
              <a:t>Org. Lett. </a:t>
            </a:r>
            <a:r>
              <a:rPr lang="de-DE" altLang="zh-CN" sz="1600" b="1" dirty="0">
                <a:solidFill>
                  <a:srgbClr val="000000"/>
                </a:solidFill>
              </a:rPr>
              <a:t>2018</a:t>
            </a:r>
            <a:r>
              <a:rPr lang="de-DE" altLang="zh-CN" sz="1600" dirty="0">
                <a:solidFill>
                  <a:srgbClr val="000000"/>
                </a:solidFill>
              </a:rPr>
              <a:t>, 20, 1187-1190</a:t>
            </a:r>
            <a:r>
              <a:rPr lang="de-DE" altLang="zh-CN" sz="1600" dirty="0"/>
              <a:t> 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030164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FF2B487-84C0-480D-B891-2CB0D3135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0E7A270-CFC8-4BE0-844B-4F0F8EA12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287616" cy="175619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08AF66E-2A88-4857-A215-535D0697D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2213112"/>
            <a:ext cx="4621251" cy="37781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2982AAF-ADE2-429D-890A-7E3C115E5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286" y="2377037"/>
            <a:ext cx="4285714" cy="97142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AAA129C-7AC3-4333-89E0-FB83AAE09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286" y="3573323"/>
            <a:ext cx="4200000" cy="1104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832F702-3587-4676-934D-6C6FC4C49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9624" y="4982899"/>
            <a:ext cx="4166751" cy="138304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DF769959-1A5E-4EF5-BF14-BB303B7C25D5}"/>
              </a:ext>
            </a:extLst>
          </p:cNvPr>
          <p:cNvSpPr/>
          <p:nvPr/>
        </p:nvSpPr>
        <p:spPr>
          <a:xfrm>
            <a:off x="5022575" y="6508818"/>
            <a:ext cx="41214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altLang="zh-CN" sz="1600" i="1" dirty="0">
                <a:solidFill>
                  <a:srgbClr val="000000"/>
                </a:solidFill>
              </a:rPr>
              <a:t>Chem. Commun. </a:t>
            </a:r>
            <a:r>
              <a:rPr lang="de-DE" altLang="zh-CN" sz="1600" b="1" dirty="0">
                <a:solidFill>
                  <a:srgbClr val="000000"/>
                </a:solidFill>
              </a:rPr>
              <a:t>2018</a:t>
            </a:r>
            <a:r>
              <a:rPr lang="de-DE" altLang="zh-CN" sz="1600" dirty="0">
                <a:solidFill>
                  <a:srgbClr val="000000"/>
                </a:solidFill>
              </a:rPr>
              <a:t>, 54, 3407-3410</a:t>
            </a:r>
            <a:r>
              <a:rPr lang="de-DE" altLang="zh-CN" sz="1600" dirty="0"/>
              <a:t> </a:t>
            </a:r>
            <a:endParaRPr lang="zh-CN" altLang="en-US" sz="16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8A56283-D350-486F-B0A1-2CAF5EFB4A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6644" y="250481"/>
            <a:ext cx="3427416" cy="189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1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FF2B487-84C0-480D-B891-2CB0D3135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5D8BCCB-9D74-4081-A2CE-139B89BD6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48109" cy="133555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5BAE023-9ACE-46C9-9222-66509B11B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67" y="1376613"/>
            <a:ext cx="5288379" cy="13520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0F7C52-F3A5-4849-96BB-CB14AC13C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63" y="2766758"/>
            <a:ext cx="4797332" cy="37954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0C4A652-294B-4463-AA23-83E60B262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5046" y="5372567"/>
            <a:ext cx="1246126" cy="98378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6C8797A-8A71-41E2-9EDF-F5244CACE6BF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altLang="zh-CN" dirty="0"/>
              <a:t/>
            </a:r>
            <a:br>
              <a:rPr lang="de-DE" altLang="zh-CN" dirty="0"/>
            </a:b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FF8C10D9-8A4F-4A30-97E8-5BB53C54DB63}"/>
              </a:ext>
            </a:extLst>
          </p:cNvPr>
          <p:cNvSpPr/>
          <p:nvPr/>
        </p:nvSpPr>
        <p:spPr>
          <a:xfrm>
            <a:off x="5022575" y="6508818"/>
            <a:ext cx="41214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altLang="zh-CN" sz="1600" i="1" dirty="0">
                <a:solidFill>
                  <a:srgbClr val="000000"/>
                </a:solidFill>
              </a:rPr>
              <a:t>Angew. Chem. Int. Ed. </a:t>
            </a:r>
            <a:r>
              <a:rPr lang="de-DE" altLang="zh-CN" sz="1600" b="1" dirty="0">
                <a:solidFill>
                  <a:srgbClr val="000000"/>
                </a:solidFill>
              </a:rPr>
              <a:t>2018</a:t>
            </a:r>
            <a:r>
              <a:rPr lang="de-DE" altLang="zh-CN" sz="1600" dirty="0">
                <a:solidFill>
                  <a:srgbClr val="000000"/>
                </a:solidFill>
              </a:rPr>
              <a:t>, 57, 10980 –10984 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98331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FF2B487-84C0-480D-B891-2CB0D3135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90CC809-FCD0-448F-B127-2E14989BE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5626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7AC09A4-BA06-4EC1-BD30-98D6DC5AE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191" y="1659725"/>
            <a:ext cx="5352620" cy="48363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14B1CD61-09C5-45F1-A41F-BAB7E5B04A79}"/>
              </a:ext>
            </a:extLst>
          </p:cNvPr>
          <p:cNvSpPr/>
          <p:nvPr/>
        </p:nvSpPr>
        <p:spPr>
          <a:xfrm>
            <a:off x="5022575" y="6508818"/>
            <a:ext cx="41214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altLang="zh-CN" sz="1600" i="1" dirty="0">
                <a:solidFill>
                  <a:srgbClr val="000000"/>
                </a:solidFill>
              </a:rPr>
              <a:t>Angew. Chem. Int. Ed. </a:t>
            </a:r>
            <a:r>
              <a:rPr lang="de-DE" altLang="zh-CN" sz="1600" b="1" dirty="0">
                <a:solidFill>
                  <a:srgbClr val="000000"/>
                </a:solidFill>
              </a:rPr>
              <a:t>2018</a:t>
            </a:r>
            <a:r>
              <a:rPr lang="de-DE" altLang="zh-CN" sz="1600" dirty="0">
                <a:solidFill>
                  <a:srgbClr val="000000"/>
                </a:solidFill>
              </a:rPr>
              <a:t>, 57, 3444-3448</a:t>
            </a:r>
            <a:endParaRPr lang="zh-CN" altLang="en-US" sz="16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25B9B59-22A3-4460-AF0D-64023E870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535" y="3856420"/>
            <a:ext cx="1044300" cy="95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0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FF2B487-84C0-480D-B891-2CB0D3135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3F007E0-C48A-4F29-AAEE-B2684C909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33252" cy="13399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CDBBC8B-EC7C-417F-A966-320AF1D56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196033"/>
            <a:ext cx="4689439" cy="30432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46F7D4C-9C59-46EB-9E79-3C7AA2AAD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440" y="1042350"/>
            <a:ext cx="4372054" cy="521557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3A0806BD-FEE3-4BA9-AB35-5646BF67AFF4}"/>
              </a:ext>
            </a:extLst>
          </p:cNvPr>
          <p:cNvSpPr/>
          <p:nvPr/>
        </p:nvSpPr>
        <p:spPr>
          <a:xfrm>
            <a:off x="5022575" y="6508818"/>
            <a:ext cx="41214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altLang="zh-CN" sz="1600" i="1" dirty="0">
                <a:solidFill>
                  <a:srgbClr val="000000"/>
                </a:solidFill>
              </a:rPr>
              <a:t>Angew. Chem. Int. Ed. </a:t>
            </a:r>
            <a:r>
              <a:rPr lang="de-DE" altLang="zh-CN" sz="1600" b="1" dirty="0">
                <a:solidFill>
                  <a:srgbClr val="000000"/>
                </a:solidFill>
              </a:rPr>
              <a:t>2018</a:t>
            </a:r>
            <a:r>
              <a:rPr lang="de-DE" altLang="zh-CN" sz="1600" dirty="0">
                <a:solidFill>
                  <a:srgbClr val="000000"/>
                </a:solidFill>
              </a:rPr>
              <a:t>, 57, 1697-1701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25853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4AF7A9F-5ECC-497D-A3B4-2DCCD8222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219824" cy="162717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2986BB5-F6BB-41A1-A181-05F517B6D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" y="1787215"/>
            <a:ext cx="4073889" cy="453738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0C66E63-E6B6-495E-B560-8D329CB0D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248" y="1786798"/>
            <a:ext cx="4571722" cy="4480652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B84F902-2AE9-4C09-AEED-9BD42A1E4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EA94A06D-D9AC-4BE9-B744-CE616CD11829}"/>
              </a:ext>
            </a:extLst>
          </p:cNvPr>
          <p:cNvSpPr/>
          <p:nvPr/>
        </p:nvSpPr>
        <p:spPr>
          <a:xfrm>
            <a:off x="6380924" y="6508818"/>
            <a:ext cx="27630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zh-CN" sz="1600" i="1" dirty="0">
                <a:solidFill>
                  <a:srgbClr val="000000"/>
                </a:solidFill>
              </a:rPr>
              <a:t>Org. Lett. </a:t>
            </a:r>
            <a:r>
              <a:rPr lang="de-DE" altLang="zh-CN" sz="1600" b="1" dirty="0">
                <a:solidFill>
                  <a:srgbClr val="000000"/>
                </a:solidFill>
              </a:rPr>
              <a:t>2019</a:t>
            </a:r>
            <a:r>
              <a:rPr lang="de-DE" altLang="zh-CN" sz="1600" dirty="0">
                <a:solidFill>
                  <a:srgbClr val="000000"/>
                </a:solidFill>
              </a:rPr>
              <a:t>, 21, 3204-3209</a:t>
            </a:r>
            <a:r>
              <a:rPr lang="de-DE" altLang="zh-CN" sz="1600" dirty="0"/>
              <a:t> 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05650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7355258-AABF-48D1-8150-BA9E1C90D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91"/>
            <a:ext cx="8047619" cy="186666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5B892F2-0E3D-498D-9654-281F4F372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" y="2013683"/>
            <a:ext cx="8848725" cy="4177103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4A758BB-745E-4036-B94E-CF3FB98C4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29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93CD050D-3669-4C3C-84B2-045336D6F220}"/>
              </a:ext>
            </a:extLst>
          </p:cNvPr>
          <p:cNvSpPr/>
          <p:nvPr/>
        </p:nvSpPr>
        <p:spPr>
          <a:xfrm>
            <a:off x="5205101" y="6519446"/>
            <a:ext cx="39388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US" altLang="zh-CN" sz="1600" i="1" dirty="0">
                <a:solidFill>
                  <a:srgbClr val="222222"/>
                </a:solidFill>
                <a:latin typeface="Arial" panose="020B0604020202020204" pitchFamily="34" charset="0"/>
              </a:rPr>
              <a:t>Nature communications</a:t>
            </a:r>
            <a:r>
              <a:rPr lang="en-US" altLang="zh-CN" sz="16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altLang="zh-CN" sz="1600" b="1" dirty="0">
                <a:solidFill>
                  <a:srgbClr val="222222"/>
                </a:solidFill>
                <a:latin typeface="Arial" panose="020B0604020202020204" pitchFamily="34" charset="0"/>
              </a:rPr>
              <a:t>2019</a:t>
            </a:r>
            <a:r>
              <a:rPr lang="en-US" altLang="zh-CN" sz="1600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en-US" altLang="zh-CN" sz="1600" i="1" dirty="0">
                <a:solidFill>
                  <a:srgbClr val="222222"/>
                </a:solidFill>
                <a:latin typeface="Arial" panose="020B0604020202020204" pitchFamily="34" charset="0"/>
              </a:rPr>
              <a:t>10</a:t>
            </a:r>
            <a:r>
              <a:rPr lang="en-US" altLang="zh-CN" sz="1600" dirty="0">
                <a:solidFill>
                  <a:srgbClr val="222222"/>
                </a:solidFill>
                <a:latin typeface="Arial" panose="020B0604020202020204" pitchFamily="34" charset="0"/>
              </a:rPr>
              <a:t>, 3555.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873900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7206926-D4E3-474E-A658-38C402C61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253" y="603724"/>
            <a:ext cx="6623494" cy="565055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99CEE7E1-CBDF-48F8-A7D7-E2EB2AD1AA57}"/>
              </a:ext>
            </a:extLst>
          </p:cNvPr>
          <p:cNvSpPr/>
          <p:nvPr/>
        </p:nvSpPr>
        <p:spPr>
          <a:xfrm>
            <a:off x="5024959" y="6512511"/>
            <a:ext cx="4128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9875" indent="-269875" algn="just">
              <a:spcAft>
                <a:spcPts val="0"/>
              </a:spcAft>
            </a:pPr>
            <a:r>
              <a:rPr lang="fr-FR" altLang="zh-CN" sz="1600" dirty="0">
                <a:ea typeface="MS Mincho" panose="02020609040205080304" pitchFamily="49" charset="-128"/>
                <a:cs typeface="Arial" panose="020B0604020202020204" pitchFamily="34" charset="0"/>
              </a:rPr>
              <a:t>J. Ye, </a:t>
            </a:r>
            <a:r>
              <a:rPr lang="en-GB" altLang="zh-CN" sz="1600" dirty="0">
                <a:ea typeface="MS Mincho" panose="02020609040205080304" pitchFamily="49" charset="-128"/>
                <a:cs typeface="Arial" panose="020B0604020202020204" pitchFamily="34" charset="0"/>
              </a:rPr>
              <a:t>M. </a:t>
            </a:r>
            <a:r>
              <a:rPr lang="en-GB" altLang="zh-CN" sz="1600" dirty="0" err="1">
                <a:ea typeface="MS Mincho" panose="02020609040205080304" pitchFamily="49" charset="-128"/>
                <a:cs typeface="Arial" panose="020B0604020202020204" pitchFamily="34" charset="0"/>
              </a:rPr>
              <a:t>Lautens</a:t>
            </a:r>
            <a:r>
              <a:rPr lang="en-GB" altLang="zh-CN" sz="1600" dirty="0"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fr-FR" altLang="zh-CN" sz="1600" i="1" dirty="0">
                <a:ea typeface="MS Mincho" panose="02020609040205080304" pitchFamily="49" charset="-128"/>
                <a:cs typeface="Arial" panose="020B0604020202020204" pitchFamily="34" charset="0"/>
              </a:rPr>
              <a:t>Nat. </a:t>
            </a:r>
            <a:r>
              <a:rPr lang="it-IT" altLang="zh-CN" sz="1600" i="1" dirty="0">
                <a:ea typeface="MS Mincho" panose="02020609040205080304" pitchFamily="49" charset="-128"/>
                <a:cs typeface="Arial" panose="020B0604020202020204" pitchFamily="34" charset="0"/>
              </a:rPr>
              <a:t>Chem. </a:t>
            </a:r>
            <a:r>
              <a:rPr lang="en-GB" altLang="zh-CN" sz="1600" b="1" dirty="0">
                <a:ea typeface="MS Mincho" panose="02020609040205080304" pitchFamily="49" charset="-128"/>
                <a:cs typeface="Arial" panose="020B0604020202020204" pitchFamily="34" charset="0"/>
              </a:rPr>
              <a:t>2015</a:t>
            </a:r>
            <a:r>
              <a:rPr lang="en-GB" altLang="zh-CN" sz="1600" dirty="0"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en-GB" altLang="zh-CN" sz="1600" i="1" dirty="0">
                <a:ea typeface="MS Mincho" panose="02020609040205080304" pitchFamily="49" charset="-128"/>
                <a:cs typeface="Arial" panose="020B0604020202020204" pitchFamily="34" charset="0"/>
              </a:rPr>
              <a:t>7</a:t>
            </a:r>
            <a:r>
              <a:rPr lang="en-GB" altLang="zh-CN" sz="1600" dirty="0">
                <a:ea typeface="MS Mincho" panose="02020609040205080304" pitchFamily="49" charset="-128"/>
                <a:cs typeface="Arial" panose="020B0604020202020204" pitchFamily="34" charset="0"/>
              </a:rPr>
              <a:t>, 863-870.</a:t>
            </a:r>
            <a:r>
              <a:rPr lang="it-IT" altLang="zh-CN" sz="1600" dirty="0"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DFC6EF5-C71F-4B7C-AE3F-CF6D06D98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4BC95FCF-0203-4ACF-9D7A-DB52422F4D32}"/>
              </a:ext>
            </a:extLst>
          </p:cNvPr>
          <p:cNvSpPr/>
          <p:nvPr/>
        </p:nvSpPr>
        <p:spPr>
          <a:xfrm>
            <a:off x="0" y="303698"/>
            <a:ext cx="5462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C-H functionalization with directing group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7FC9CE44-8D2A-43B3-B2B0-88D3F96008F6}"/>
              </a:ext>
            </a:extLst>
          </p:cNvPr>
          <p:cNvSpPr/>
          <p:nvPr/>
        </p:nvSpPr>
        <p:spPr>
          <a:xfrm>
            <a:off x="69870" y="3244334"/>
            <a:ext cx="7527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Bisfunctionalization</a:t>
            </a:r>
            <a:r>
              <a:rPr lang="en-US" altLang="zh-CN" dirty="0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 with </a:t>
            </a:r>
            <a:r>
              <a:rPr lang="en-US" altLang="zh-CN" i="1" dirty="0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in situ-</a:t>
            </a:r>
            <a:r>
              <a:rPr lang="en-US" altLang="zh-CN" dirty="0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generated</a:t>
            </a:r>
            <a:r>
              <a:rPr lang="en-US" altLang="zh-CN" i="1" dirty="0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 </a:t>
            </a:r>
            <a:r>
              <a:rPr lang="en-US" altLang="zh-CN" dirty="0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directing group</a:t>
            </a:r>
          </a:p>
        </p:txBody>
      </p:sp>
    </p:spTree>
    <p:extLst>
      <p:ext uri="{BB962C8B-B14F-4D97-AF65-F5344CB8AC3E}">
        <p14:creationId xmlns:p14="http://schemas.microsoft.com/office/powerpoint/2010/main" val="404443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D82C913-297F-4C52-BC6F-F26C6D2F4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42612"/>
            <a:ext cx="5539289" cy="578196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C2F9854-2981-467B-B7A3-B7E75D7C4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235" y="185116"/>
            <a:ext cx="2483540" cy="28507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23FCC2C-9A0E-44AD-A446-A5C79FCC9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115" y="3135938"/>
            <a:ext cx="2783814" cy="3007687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B21B83-E2AB-4CD3-BFED-8C463AE78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6B87105-8274-4EFB-A222-B29327026F09}"/>
              </a:ext>
            </a:extLst>
          </p:cNvPr>
          <p:cNvSpPr/>
          <p:nvPr/>
        </p:nvSpPr>
        <p:spPr>
          <a:xfrm>
            <a:off x="5205101" y="6519446"/>
            <a:ext cx="39388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US" altLang="zh-CN" sz="1600" i="1" dirty="0">
                <a:solidFill>
                  <a:srgbClr val="222222"/>
                </a:solidFill>
                <a:latin typeface="Arial" panose="020B0604020202020204" pitchFamily="34" charset="0"/>
              </a:rPr>
              <a:t>Nature communications</a:t>
            </a:r>
            <a:r>
              <a:rPr lang="en-US" altLang="zh-CN" sz="16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altLang="zh-CN" sz="1600" b="1" dirty="0">
                <a:solidFill>
                  <a:srgbClr val="222222"/>
                </a:solidFill>
                <a:latin typeface="Arial" panose="020B0604020202020204" pitchFamily="34" charset="0"/>
              </a:rPr>
              <a:t>2019</a:t>
            </a:r>
            <a:r>
              <a:rPr lang="en-US" altLang="zh-CN" sz="1600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en-US" altLang="zh-CN" sz="1600" i="1" dirty="0">
                <a:solidFill>
                  <a:srgbClr val="222222"/>
                </a:solidFill>
                <a:latin typeface="Arial" panose="020B0604020202020204" pitchFamily="34" charset="0"/>
              </a:rPr>
              <a:t>10</a:t>
            </a:r>
            <a:r>
              <a:rPr lang="en-US" altLang="zh-CN" sz="1600" dirty="0">
                <a:solidFill>
                  <a:srgbClr val="222222"/>
                </a:solidFill>
                <a:latin typeface="Arial" panose="020B0604020202020204" pitchFamily="34" charset="0"/>
              </a:rPr>
              <a:t>, 3555.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6318774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39BDC410-9CCB-41F3-B37D-96E7F33BC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618922" cy="53032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F14C2BC-CD3E-425C-B382-CF2D22369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25"/>
            <a:ext cx="4863548" cy="122868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6C5FA6C-47D6-44F0-B39D-7C035BCF6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63" y="1787586"/>
            <a:ext cx="7487112" cy="458915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E87C927E-BA12-4DBA-8012-3A1D7FBF54D0}"/>
              </a:ext>
            </a:extLst>
          </p:cNvPr>
          <p:cNvSpPr/>
          <p:nvPr/>
        </p:nvSpPr>
        <p:spPr>
          <a:xfrm>
            <a:off x="5402398" y="6519446"/>
            <a:ext cx="37416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>
                <a:solidFill>
                  <a:srgbClr val="222222"/>
                </a:solidFill>
                <a:latin typeface="Arial" panose="020B0604020202020204" pitchFamily="34" charset="0"/>
              </a:rPr>
              <a:t>Nature chemistry</a:t>
            </a:r>
            <a:r>
              <a:rPr lang="en-US" altLang="zh-CN" sz="1600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en-US" altLang="zh-CN" sz="1600" b="1" dirty="0">
                <a:solidFill>
                  <a:srgbClr val="222222"/>
                </a:solidFill>
                <a:latin typeface="Arial" panose="020B0604020202020204" pitchFamily="34" charset="0"/>
              </a:rPr>
              <a:t>2019</a:t>
            </a:r>
            <a:r>
              <a:rPr lang="en-US" altLang="zh-CN" sz="1600" dirty="0">
                <a:solidFill>
                  <a:srgbClr val="222222"/>
                </a:solidFill>
                <a:latin typeface="Arial" panose="020B0604020202020204" pitchFamily="34" charset="0"/>
              </a:rPr>
              <a:t>, 11, 1106-1112.</a:t>
            </a:r>
            <a:endParaRPr lang="zh-CN" altLang="en-US" sz="1600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A4D4F1B-7BA0-4685-B5EF-4574E951B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95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F66B8C3-5153-4527-9439-2A3571BB5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265" y="199562"/>
            <a:ext cx="7324535" cy="6149534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CB643C3-2B4A-4424-B9F7-41E162A97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32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EC957CF3-A544-4EAE-93AB-86535BE0B6FA}"/>
              </a:ext>
            </a:extLst>
          </p:cNvPr>
          <p:cNvSpPr/>
          <p:nvPr/>
        </p:nvSpPr>
        <p:spPr>
          <a:xfrm>
            <a:off x="5402398" y="6519446"/>
            <a:ext cx="37416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>
                <a:solidFill>
                  <a:srgbClr val="222222"/>
                </a:solidFill>
                <a:latin typeface="Arial" panose="020B0604020202020204" pitchFamily="34" charset="0"/>
              </a:rPr>
              <a:t>Nature chemistry</a:t>
            </a:r>
            <a:r>
              <a:rPr lang="en-US" altLang="zh-CN" sz="1600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en-US" altLang="zh-CN" sz="1600" b="1" dirty="0">
                <a:solidFill>
                  <a:srgbClr val="222222"/>
                </a:solidFill>
                <a:latin typeface="Arial" panose="020B0604020202020204" pitchFamily="34" charset="0"/>
              </a:rPr>
              <a:t>2019</a:t>
            </a:r>
            <a:r>
              <a:rPr lang="en-US" altLang="zh-CN" sz="1600" dirty="0">
                <a:solidFill>
                  <a:srgbClr val="222222"/>
                </a:solidFill>
                <a:latin typeface="Arial" panose="020B0604020202020204" pitchFamily="34" charset="0"/>
              </a:rPr>
              <a:t>, 11, 1106-1112.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9888358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7607B2F-92C3-404B-915A-71B2EBD38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77000" cy="154711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02BAEAE-D682-4514-851C-486D75A8F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95" y="1636422"/>
            <a:ext cx="3695238" cy="3009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4B1B09B-1DB8-4770-A895-826F0F548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1" y="4647489"/>
            <a:ext cx="3933824" cy="191462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E4ED951-AFFC-4E0E-9DE9-18469FFF43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914" y="1254513"/>
            <a:ext cx="3779074" cy="517486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BC67A0F8-8F14-4F45-930A-F56C769F2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33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D27475EE-1F9F-4F62-9608-C888078E1883}"/>
              </a:ext>
            </a:extLst>
          </p:cNvPr>
          <p:cNvSpPr/>
          <p:nvPr/>
        </p:nvSpPr>
        <p:spPr>
          <a:xfrm>
            <a:off x="5257653" y="6514099"/>
            <a:ext cx="38743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zh-CN" sz="1600" i="1" dirty="0">
                <a:solidFill>
                  <a:srgbClr val="000000"/>
                </a:solidFill>
              </a:rPr>
              <a:t>J. Am. Chem. Soc. </a:t>
            </a:r>
            <a:r>
              <a:rPr lang="de-DE" altLang="zh-CN" sz="1600" b="1" dirty="0">
                <a:solidFill>
                  <a:srgbClr val="000000"/>
                </a:solidFill>
              </a:rPr>
              <a:t>2019</a:t>
            </a:r>
            <a:r>
              <a:rPr lang="de-DE" altLang="zh-CN" sz="1600" dirty="0">
                <a:solidFill>
                  <a:srgbClr val="000000"/>
                </a:solidFill>
              </a:rPr>
              <a:t>, 141, 18958-18963</a:t>
            </a:r>
            <a:r>
              <a:rPr lang="de-DE" altLang="zh-CN" sz="1600" dirty="0"/>
              <a:t> 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3264293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C057C82-9B7C-4891-B02E-742A2E842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29126" cy="72887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CA14C43-1F5A-4689-9F4D-92A476697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8870"/>
            <a:ext cx="7107633" cy="149836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E8C83A8-22A6-47C1-80F6-F19ABECFC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2502920"/>
            <a:ext cx="8915400" cy="353555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D558C4D9-46B1-4D6D-BE39-70140E63462F}"/>
              </a:ext>
            </a:extLst>
          </p:cNvPr>
          <p:cNvSpPr/>
          <p:nvPr/>
        </p:nvSpPr>
        <p:spPr>
          <a:xfrm>
            <a:off x="5851505" y="6518148"/>
            <a:ext cx="31345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>
                <a:solidFill>
                  <a:srgbClr val="222222"/>
                </a:solidFill>
              </a:rPr>
              <a:t>Nature chemistry</a:t>
            </a:r>
            <a:r>
              <a:rPr lang="en-US" altLang="zh-CN" sz="1600" dirty="0">
                <a:solidFill>
                  <a:srgbClr val="222222"/>
                </a:solidFill>
              </a:rPr>
              <a:t>, </a:t>
            </a:r>
            <a:r>
              <a:rPr lang="en-US" altLang="zh-CN" sz="1600" b="1" dirty="0">
                <a:solidFill>
                  <a:srgbClr val="222222"/>
                </a:solidFill>
              </a:rPr>
              <a:t>2018</a:t>
            </a:r>
            <a:r>
              <a:rPr lang="en-US" altLang="zh-CN" sz="1600" dirty="0">
                <a:solidFill>
                  <a:srgbClr val="222222"/>
                </a:solidFill>
              </a:rPr>
              <a:t>, 10(8): 866.</a:t>
            </a:r>
            <a:endParaRPr lang="zh-CN" altLang="en-US" sz="1600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8ACDBAC-D6B8-4244-8B63-D1978212A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5467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0D18273-0522-4E1A-8AC5-682A35797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894"/>
            <a:ext cx="4536418" cy="27151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41F3DB8-E198-4CF3-8AA5-E4F8915D5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26080"/>
            <a:ext cx="4536418" cy="2234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5D4CC41-EADA-4B0F-ADFD-A29EC08B1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556" y="516683"/>
            <a:ext cx="4558862" cy="5543498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4BEFD69-2322-497A-A3B4-7473E51B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35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03D4CAE5-694D-48C4-A09B-16230FB14542}"/>
              </a:ext>
            </a:extLst>
          </p:cNvPr>
          <p:cNvSpPr/>
          <p:nvPr/>
        </p:nvSpPr>
        <p:spPr>
          <a:xfrm>
            <a:off x="5727680" y="6518148"/>
            <a:ext cx="34163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>
                <a:solidFill>
                  <a:srgbClr val="222222"/>
                </a:solidFill>
                <a:latin typeface="Arial" panose="020B0604020202020204" pitchFamily="34" charset="0"/>
              </a:rPr>
              <a:t>Nature chemistry</a:t>
            </a:r>
            <a:r>
              <a:rPr lang="en-US" altLang="zh-CN" sz="1600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en-US" altLang="zh-CN" sz="1600" b="1" dirty="0">
                <a:solidFill>
                  <a:srgbClr val="222222"/>
                </a:solidFill>
                <a:latin typeface="Arial" panose="020B0604020202020204" pitchFamily="34" charset="0"/>
              </a:rPr>
              <a:t>2018</a:t>
            </a:r>
            <a:r>
              <a:rPr lang="en-US" altLang="zh-CN" sz="1600" dirty="0">
                <a:solidFill>
                  <a:srgbClr val="222222"/>
                </a:solidFill>
                <a:latin typeface="Arial" panose="020B0604020202020204" pitchFamily="34" charset="0"/>
              </a:rPr>
              <a:t>, 10(8): 866.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297425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00ED582-4D66-4B2D-B314-91F4428A1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8" y="752550"/>
            <a:ext cx="8963983" cy="5352900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2D867DD-AB2F-423E-8D67-1CB52763F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36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FC1143E6-52AE-4307-977E-7BEE783324C2}"/>
              </a:ext>
            </a:extLst>
          </p:cNvPr>
          <p:cNvSpPr/>
          <p:nvPr/>
        </p:nvSpPr>
        <p:spPr>
          <a:xfrm>
            <a:off x="5727680" y="6508623"/>
            <a:ext cx="34163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>
                <a:solidFill>
                  <a:srgbClr val="222222"/>
                </a:solidFill>
                <a:latin typeface="Arial" panose="020B0604020202020204" pitchFamily="34" charset="0"/>
              </a:rPr>
              <a:t>Nature chemistry</a:t>
            </a:r>
            <a:r>
              <a:rPr lang="en-US" altLang="zh-CN" sz="1600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en-US" altLang="zh-CN" sz="1600" b="1" dirty="0">
                <a:solidFill>
                  <a:srgbClr val="222222"/>
                </a:solidFill>
                <a:latin typeface="Arial" panose="020B0604020202020204" pitchFamily="34" charset="0"/>
              </a:rPr>
              <a:t>2018</a:t>
            </a:r>
            <a:r>
              <a:rPr lang="en-US" altLang="zh-CN" sz="1600" dirty="0">
                <a:solidFill>
                  <a:srgbClr val="222222"/>
                </a:solidFill>
                <a:latin typeface="Arial" panose="020B0604020202020204" pitchFamily="34" charset="0"/>
              </a:rPr>
              <a:t>, 10(8): 866.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5069736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FE83157-3152-41F2-B965-D0A69071B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29300" cy="20283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F40EE94-0510-4DE7-91FF-D6E48A8A7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03" y="1969083"/>
            <a:ext cx="6185372" cy="13577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8761DE7-36C1-45D9-8967-C128DB387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349" y="3533989"/>
            <a:ext cx="4802101" cy="254926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2FC17DF-316E-4885-BC33-25C8E14139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898" y="2994578"/>
            <a:ext cx="2976377" cy="179314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AA3056A-22B2-4EA6-B267-4EA66C5F16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976" y="4714166"/>
            <a:ext cx="3314700" cy="1767840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xmlns="" id="{9C062743-F2E0-4597-BAB5-D3146BCAFBC3}"/>
              </a:ext>
            </a:extLst>
          </p:cNvPr>
          <p:cNvSpPr/>
          <p:nvPr/>
        </p:nvSpPr>
        <p:spPr>
          <a:xfrm>
            <a:off x="3722303" y="3492162"/>
            <a:ext cx="4995993" cy="2718557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xmlns="" id="{179EF381-4A3C-40B5-8E1F-1AF7A7E9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37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1078B091-1B8A-49AD-A9B1-FE109A95C4BC}"/>
              </a:ext>
            </a:extLst>
          </p:cNvPr>
          <p:cNvSpPr/>
          <p:nvPr/>
        </p:nvSpPr>
        <p:spPr>
          <a:xfrm>
            <a:off x="5510717" y="6506747"/>
            <a:ext cx="3633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zh-CN" sz="1600" i="1" dirty="0">
                <a:solidFill>
                  <a:srgbClr val="000000"/>
                </a:solidFill>
              </a:rPr>
              <a:t>J. Am. Chem. Soc. </a:t>
            </a:r>
            <a:r>
              <a:rPr lang="de-DE" altLang="zh-CN" sz="1600" b="1" dirty="0">
                <a:solidFill>
                  <a:srgbClr val="000000"/>
                </a:solidFill>
              </a:rPr>
              <a:t>2019</a:t>
            </a:r>
            <a:r>
              <a:rPr lang="de-DE" altLang="zh-CN" sz="1600" dirty="0">
                <a:solidFill>
                  <a:srgbClr val="000000"/>
                </a:solidFill>
              </a:rPr>
              <a:t>, 141, 9731-9738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291150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617B6E9-0A2D-41B5-909D-656F815BA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16067" cy="1523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569B7FE-A598-4C49-A4D8-93271814E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656" y="1514823"/>
            <a:ext cx="4712770" cy="510293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03E69181-1DA3-4DA1-B5FF-C021854BAA93}"/>
              </a:ext>
            </a:extLst>
          </p:cNvPr>
          <p:cNvSpPr/>
          <p:nvPr/>
        </p:nvSpPr>
        <p:spPr>
          <a:xfrm>
            <a:off x="6783022" y="6516963"/>
            <a:ext cx="21531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>
                <a:solidFill>
                  <a:srgbClr val="222222"/>
                </a:solidFill>
              </a:rPr>
              <a:t>Nature</a:t>
            </a:r>
            <a:r>
              <a:rPr lang="en-US" altLang="zh-CN" sz="1600" dirty="0">
                <a:solidFill>
                  <a:srgbClr val="222222"/>
                </a:solidFill>
              </a:rPr>
              <a:t>, </a:t>
            </a:r>
            <a:r>
              <a:rPr lang="en-US" altLang="zh-CN" sz="1600" b="1" dirty="0">
                <a:solidFill>
                  <a:srgbClr val="222222"/>
                </a:solidFill>
              </a:rPr>
              <a:t>2015</a:t>
            </a:r>
            <a:r>
              <a:rPr lang="en-US" altLang="zh-CN" sz="1600" dirty="0">
                <a:solidFill>
                  <a:srgbClr val="222222"/>
                </a:solidFill>
              </a:rPr>
              <a:t>, 519, 334.</a:t>
            </a:r>
            <a:endParaRPr lang="zh-CN" altLang="en-US" sz="1600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E2F519C-3426-4246-9FBF-5D9C1EB5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9358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2B9F1F3-2465-4B9D-842E-3E3753298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5876924" cy="155396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43A1F09-22C5-4547-BFB7-DB683A1CF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733" y="1602892"/>
            <a:ext cx="5105117" cy="491662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93E8D834-51E5-45A3-B1C9-BF2CAEE82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39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809A6BD7-DED9-466A-8A79-56C6E51F53A9}"/>
              </a:ext>
            </a:extLst>
          </p:cNvPr>
          <p:cNvSpPr/>
          <p:nvPr/>
        </p:nvSpPr>
        <p:spPr>
          <a:xfrm>
            <a:off x="6859222" y="6516963"/>
            <a:ext cx="21018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>
                <a:solidFill>
                  <a:srgbClr val="222222"/>
                </a:solidFill>
              </a:rPr>
              <a:t>Nature</a:t>
            </a:r>
            <a:r>
              <a:rPr lang="en-US" altLang="zh-CN" sz="1600" dirty="0">
                <a:solidFill>
                  <a:srgbClr val="222222"/>
                </a:solidFill>
              </a:rPr>
              <a:t>, </a:t>
            </a:r>
            <a:r>
              <a:rPr lang="en-US" altLang="zh-CN" sz="1600" b="1" dirty="0">
                <a:solidFill>
                  <a:srgbClr val="222222"/>
                </a:solidFill>
              </a:rPr>
              <a:t>2018</a:t>
            </a:r>
            <a:r>
              <a:rPr lang="en-US" altLang="zh-CN" sz="1600" dirty="0">
                <a:solidFill>
                  <a:srgbClr val="222222"/>
                </a:solidFill>
              </a:rPr>
              <a:t>, 558, 581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016955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xmlns="" id="{275AADD2-99E4-4FF7-90D9-A4782ADF80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711718"/>
              </p:ext>
            </p:extLst>
          </p:nvPr>
        </p:nvGraphicFramePr>
        <p:xfrm>
          <a:off x="1859940" y="496503"/>
          <a:ext cx="5171572" cy="5864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CS ChemDraw Drawing" r:id="rId3" imgW="5220677" imgH="5921918" progId="ChemDraw.Document.6.0">
                  <p:embed/>
                </p:oleObj>
              </mc:Choice>
              <mc:Fallback>
                <p:oleObj name="CS ChemDraw Drawing" r:id="rId3" imgW="5220677" imgH="592191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59940" y="496503"/>
                        <a:ext cx="5171572" cy="58649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xmlns="" id="{C5946794-62C2-4695-B7CC-D0ACEBC1DCBE}"/>
              </a:ext>
            </a:extLst>
          </p:cNvPr>
          <p:cNvSpPr/>
          <p:nvPr/>
        </p:nvSpPr>
        <p:spPr>
          <a:xfrm>
            <a:off x="69870" y="167031"/>
            <a:ext cx="4502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Catellani reaction and mechanism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0A6097D-80C9-45AD-AC52-0A898AB0365C}"/>
              </a:ext>
            </a:extLst>
          </p:cNvPr>
          <p:cNvSpPr/>
          <p:nvPr/>
        </p:nvSpPr>
        <p:spPr>
          <a:xfrm>
            <a:off x="4502876" y="6512511"/>
            <a:ext cx="4644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ea typeface="黑体" panose="02010609060101010101" pitchFamily="49" charset="-122"/>
                <a:cs typeface="Times New Roman" panose="02020603050405020304" pitchFamily="18" charset="0"/>
              </a:rPr>
              <a:t>Catellani M, </a:t>
            </a:r>
            <a:r>
              <a:rPr lang="en-US" altLang="zh-CN" sz="1600" i="1" dirty="0" err="1">
                <a:ea typeface="黑体" panose="02010609060101010101" pitchFamily="49" charset="-122"/>
                <a:cs typeface="Times New Roman" panose="02020603050405020304" pitchFamily="18" charset="0"/>
              </a:rPr>
              <a:t>Angew</a:t>
            </a:r>
            <a:r>
              <a:rPr lang="en-US" altLang="zh-CN" sz="1600" i="1" dirty="0">
                <a:ea typeface="黑体" panose="02010609060101010101" pitchFamily="49" charset="-122"/>
                <a:cs typeface="Times New Roman" panose="02020603050405020304" pitchFamily="18" charset="0"/>
              </a:rPr>
              <a:t>. Chem. Int. Ed.</a:t>
            </a:r>
            <a:r>
              <a:rPr lang="en-US" altLang="zh-CN" sz="1600" dirty="0"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ea typeface="黑体" panose="02010609060101010101" pitchFamily="49" charset="-122"/>
                <a:cs typeface="Times New Roman" panose="02020603050405020304" pitchFamily="18" charset="0"/>
              </a:rPr>
              <a:t>1997</a:t>
            </a:r>
            <a:r>
              <a:rPr lang="en-US" altLang="zh-CN" sz="1600" dirty="0">
                <a:ea typeface="黑体" panose="02010609060101010101" pitchFamily="49" charset="-122"/>
                <a:cs typeface="Times New Roman" panose="02020603050405020304" pitchFamily="18" charset="0"/>
              </a:rPr>
              <a:t>, 36, 119-122.</a:t>
            </a:r>
            <a:endParaRPr lang="zh-CN" altLang="en-US" sz="1600" dirty="0"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xmlns="" id="{2C6E7545-E40C-4AA1-B91A-86CB38CFE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920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301F5B2A-871D-4C56-8FC3-F95435406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0097"/>
            <a:ext cx="9117170" cy="3426946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xmlns="" id="{9B27A085-7ABB-4A37-A584-EDB4115D4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40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C457C669-8144-4A3E-9EA8-32238486A564}"/>
              </a:ext>
            </a:extLst>
          </p:cNvPr>
          <p:cNvSpPr/>
          <p:nvPr/>
        </p:nvSpPr>
        <p:spPr>
          <a:xfrm>
            <a:off x="6849697" y="6507438"/>
            <a:ext cx="21018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>
                <a:solidFill>
                  <a:srgbClr val="222222"/>
                </a:solidFill>
              </a:rPr>
              <a:t>Nature</a:t>
            </a:r>
            <a:r>
              <a:rPr lang="en-US" altLang="zh-CN" sz="1600" dirty="0">
                <a:solidFill>
                  <a:srgbClr val="222222"/>
                </a:solidFill>
              </a:rPr>
              <a:t>, </a:t>
            </a:r>
            <a:r>
              <a:rPr lang="en-US" altLang="zh-CN" sz="1600" b="1" dirty="0">
                <a:solidFill>
                  <a:srgbClr val="222222"/>
                </a:solidFill>
              </a:rPr>
              <a:t>2018</a:t>
            </a:r>
            <a:r>
              <a:rPr lang="en-US" altLang="zh-CN" sz="1600" dirty="0">
                <a:solidFill>
                  <a:srgbClr val="222222"/>
                </a:solidFill>
              </a:rPr>
              <a:t>, 558, 581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8386273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>
            <a:extLst>
              <a:ext uri="{FF2B5EF4-FFF2-40B4-BE49-F238E27FC236}">
                <a16:creationId xmlns:a16="http://schemas.microsoft.com/office/drawing/2014/main" xmlns="" id="{9F575E98-7355-46F6-AA60-756603DD3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574" y="4497318"/>
            <a:ext cx="44902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4800" b="1" u="sng" dirty="0">
                <a:solidFill>
                  <a:schemeClr val="accent6"/>
                </a:solidFill>
                <a:latin typeface="Arial Black" panose="020B0A04020102020204" pitchFamily="34" charset="0"/>
                <a:ea typeface="方正超粗黑简体" pitchFamily="65" charset="-122"/>
                <a:sym typeface="方正超粗黑简体" pitchFamily="65" charset="-122"/>
              </a:rPr>
              <a:t>Thanks</a:t>
            </a:r>
            <a:r>
              <a:rPr lang="zh-CN" altLang="en-US" sz="4800" b="1" dirty="0">
                <a:solidFill>
                  <a:schemeClr val="accent6"/>
                </a:solidFill>
                <a:latin typeface="Arial Black" panose="020B0A04020102020204" pitchFamily="34" charset="0"/>
                <a:ea typeface="方正超粗黑简体" pitchFamily="65" charset="-122"/>
                <a:sym typeface="方正超粗黑简体" pitchFamily="65" charset="-122"/>
              </a:rPr>
              <a:t>     </a:t>
            </a:r>
            <a:r>
              <a:rPr lang="zh-CN" altLang="en-US" sz="4800" b="1" u="sng" dirty="0">
                <a:solidFill>
                  <a:schemeClr val="accent6"/>
                </a:solidFill>
                <a:latin typeface="Arial Black" panose="020B0A04020102020204" pitchFamily="34" charset="0"/>
                <a:ea typeface="方正超粗黑简体" pitchFamily="65" charset="-122"/>
                <a:sym typeface="方正超粗黑简体" pitchFamily="65" charset="-122"/>
              </a:rPr>
              <a:t>    </a:t>
            </a:r>
            <a:endParaRPr lang="zh-CN" altLang="en-US" u="sng" dirty="0">
              <a:solidFill>
                <a:schemeClr val="accent6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166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F925FA4-2123-4FA0-99A9-0E4082CAC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9598"/>
            <a:ext cx="9144000" cy="4318804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xmlns="" id="{58F02287-E703-45D2-A52D-0615E974C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1DC6092-A8AF-42D6-9009-657057A2CE9F}"/>
              </a:ext>
            </a:extLst>
          </p:cNvPr>
          <p:cNvSpPr/>
          <p:nvPr/>
        </p:nvSpPr>
        <p:spPr>
          <a:xfrm>
            <a:off x="1606826" y="6009443"/>
            <a:ext cx="59303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https://scholar.google.com/citations?hl=zh-CN&amp;user=wnEDuAcAAAAJ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077737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xmlns="" id="{D78179C3-6590-4FF3-84B5-05E68F261E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159494"/>
              </p:ext>
            </p:extLst>
          </p:nvPr>
        </p:nvGraphicFramePr>
        <p:xfrm>
          <a:off x="560388" y="352425"/>
          <a:ext cx="8158162" cy="621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CS ChemDraw Drawing" r:id="rId3" imgW="7816496" imgH="5956986" progId="ChemDraw.Document.6.0">
                  <p:embed/>
                </p:oleObj>
              </mc:Choice>
              <mc:Fallback>
                <p:oleObj name="CS ChemDraw Drawing" r:id="rId3" imgW="7816496" imgH="595698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0388" y="352425"/>
                        <a:ext cx="8158162" cy="6216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42C7AFA7-8573-41E7-AE3A-7F597807C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9C4C98C-14FD-4B26-8763-A9739A49BCE9}"/>
              </a:ext>
            </a:extLst>
          </p:cNvPr>
          <p:cNvSpPr/>
          <p:nvPr/>
        </p:nvSpPr>
        <p:spPr>
          <a:xfrm>
            <a:off x="0" y="14296"/>
            <a:ext cx="6886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Pd(0)/NBE catalyzed functionalization of aryl halides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302402F4-BF42-47F1-921C-F0A885374F8D}"/>
              </a:ext>
            </a:extLst>
          </p:cNvPr>
          <p:cNvSpPr txBox="1"/>
          <p:nvPr/>
        </p:nvSpPr>
        <p:spPr>
          <a:xfrm>
            <a:off x="7066592" y="6476475"/>
            <a:ext cx="1517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to be continued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813272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xmlns="" id="{D7FD3943-F2DB-4A5A-ABBC-5E0EEE3AD7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46924"/>
              </p:ext>
            </p:extLst>
          </p:nvPr>
        </p:nvGraphicFramePr>
        <p:xfrm>
          <a:off x="258763" y="906463"/>
          <a:ext cx="8624887" cy="5043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CS ChemDraw Drawing" r:id="rId3" imgW="7635037" imgH="4463640" progId="ChemDraw.Document.6.0">
                  <p:embed/>
                </p:oleObj>
              </mc:Choice>
              <mc:Fallback>
                <p:oleObj name="CS ChemDraw Drawing" r:id="rId3" imgW="7635037" imgH="44636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8763" y="906463"/>
                        <a:ext cx="8624887" cy="5043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3829B0AC-7271-4E18-8766-960E723C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C3232308-2FA0-49F2-A339-EC5918407FED}"/>
              </a:ext>
            </a:extLst>
          </p:cNvPr>
          <p:cNvSpPr txBox="1"/>
          <p:nvPr/>
        </p:nvSpPr>
        <p:spPr>
          <a:xfrm>
            <a:off x="257969" y="1506910"/>
            <a:ext cx="1024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continued</a:t>
            </a:r>
            <a:endParaRPr lang="zh-CN" altLang="en-US" sz="16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3C376171-B983-4587-A55E-D0A5F345A54A}"/>
              </a:ext>
            </a:extLst>
          </p:cNvPr>
          <p:cNvSpPr/>
          <p:nvPr/>
        </p:nvSpPr>
        <p:spPr>
          <a:xfrm>
            <a:off x="0" y="14296"/>
            <a:ext cx="6886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Pd(0)/NBE catalyzed functionalization of aryl halides 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D18F8F7E-BE5B-47F5-8A55-64BE36A9C7F2}"/>
              </a:ext>
            </a:extLst>
          </p:cNvPr>
          <p:cNvSpPr/>
          <p:nvPr/>
        </p:nvSpPr>
        <p:spPr>
          <a:xfrm>
            <a:off x="5567983" y="3457574"/>
            <a:ext cx="918542" cy="1178615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08A4D902-198F-48D6-AE93-AA57C5C0E399}"/>
              </a:ext>
            </a:extLst>
          </p:cNvPr>
          <p:cNvSpPr/>
          <p:nvPr/>
        </p:nvSpPr>
        <p:spPr>
          <a:xfrm>
            <a:off x="5652052" y="4700517"/>
            <a:ext cx="3094383" cy="1258958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0CDB5B7E-0C69-4D0C-B41E-0BB84213393B}"/>
              </a:ext>
            </a:extLst>
          </p:cNvPr>
          <p:cNvSpPr/>
          <p:nvPr/>
        </p:nvSpPr>
        <p:spPr>
          <a:xfrm>
            <a:off x="4495385" y="2079761"/>
            <a:ext cx="927653" cy="1258958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41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xmlns="" id="{9310E8BD-746D-40D9-AACB-1D90860495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8537785"/>
              </p:ext>
            </p:extLst>
          </p:nvPr>
        </p:nvGraphicFramePr>
        <p:xfrm>
          <a:off x="899697" y="1621191"/>
          <a:ext cx="7109751" cy="130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4" name="CS ChemDraw Drawing" r:id="rId3" imgW="4428317" imgH="811836" progId="ChemDraw.Document.6.0">
                  <p:embed/>
                </p:oleObj>
              </mc:Choice>
              <mc:Fallback>
                <p:oleObj name="CS ChemDraw Drawing" r:id="rId3" imgW="4428317" imgH="81183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9697" y="1621191"/>
                        <a:ext cx="7109751" cy="1302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xmlns="" id="{C567535F-B15A-468C-B40E-990E667747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871452"/>
              </p:ext>
            </p:extLst>
          </p:nvPr>
        </p:nvGraphicFramePr>
        <p:xfrm>
          <a:off x="681740" y="3429000"/>
          <a:ext cx="7545667" cy="1565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5" name="CS ChemDraw Drawing" r:id="rId5" imgW="4699477" imgH="974732" progId="ChemDraw.Document.6.0">
                  <p:embed/>
                </p:oleObj>
              </mc:Choice>
              <mc:Fallback>
                <p:oleObj name="CS ChemDraw Drawing" r:id="rId5" imgW="4699477" imgH="97473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1740" y="3429000"/>
                        <a:ext cx="7545667" cy="1565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xmlns="" id="{F4B27029-86E0-4DEC-9BE4-8BD7CFB8EE72}"/>
              </a:ext>
            </a:extLst>
          </p:cNvPr>
          <p:cNvSpPr/>
          <p:nvPr/>
        </p:nvSpPr>
        <p:spPr>
          <a:xfrm>
            <a:off x="337443" y="1251859"/>
            <a:ext cx="2441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Catellani reaction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99320F28-319C-43D7-BCBE-334618F29AA3}"/>
              </a:ext>
            </a:extLst>
          </p:cNvPr>
          <p:cNvSpPr/>
          <p:nvPr/>
        </p:nvSpPr>
        <p:spPr>
          <a:xfrm>
            <a:off x="337443" y="3062364"/>
            <a:ext cx="3531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Catellani-Lautens</a:t>
            </a:r>
            <a:r>
              <a:rPr lang="en-US" altLang="zh-CN" dirty="0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 reaction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873673D-38A2-4B11-A8A4-61CC97DC4A06}"/>
              </a:ext>
            </a:extLst>
          </p:cNvPr>
          <p:cNvSpPr/>
          <p:nvPr/>
        </p:nvSpPr>
        <p:spPr>
          <a:xfrm>
            <a:off x="4278450" y="6262874"/>
            <a:ext cx="4837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ea typeface="黑体" panose="02010609060101010101" pitchFamily="49" charset="-122"/>
                <a:cs typeface="Times New Roman" panose="02020603050405020304" pitchFamily="18" charset="0"/>
              </a:rPr>
              <a:t>Catellani M, </a:t>
            </a:r>
            <a:r>
              <a:rPr lang="en-US" altLang="zh-CN" sz="1600" i="1" dirty="0" err="1">
                <a:ea typeface="黑体" panose="02010609060101010101" pitchFamily="49" charset="-122"/>
                <a:cs typeface="Times New Roman" panose="02020603050405020304" pitchFamily="18" charset="0"/>
              </a:rPr>
              <a:t>Angrew</a:t>
            </a:r>
            <a:r>
              <a:rPr lang="en-US" altLang="zh-CN" sz="1600" i="1" dirty="0">
                <a:ea typeface="黑体" panose="02010609060101010101" pitchFamily="49" charset="-122"/>
                <a:cs typeface="Times New Roman" panose="02020603050405020304" pitchFamily="18" charset="0"/>
              </a:rPr>
              <a:t>. Chem. Int. Ed.</a:t>
            </a:r>
            <a:r>
              <a:rPr lang="en-US" altLang="zh-CN" sz="1600" dirty="0"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ea typeface="黑体" panose="02010609060101010101" pitchFamily="49" charset="-122"/>
                <a:cs typeface="Times New Roman" panose="02020603050405020304" pitchFamily="18" charset="0"/>
              </a:rPr>
              <a:t>1997</a:t>
            </a:r>
            <a:r>
              <a:rPr lang="en-US" altLang="zh-CN" sz="1600" dirty="0">
                <a:ea typeface="黑体" panose="02010609060101010101" pitchFamily="49" charset="-122"/>
                <a:cs typeface="Times New Roman" panose="02020603050405020304" pitchFamily="18" charset="0"/>
              </a:rPr>
              <a:t>, 36, 119-122.</a:t>
            </a:r>
          </a:p>
          <a:p>
            <a:r>
              <a:rPr lang="en-US" altLang="zh-CN" sz="1600" dirty="0" err="1"/>
              <a:t>Lautens</a:t>
            </a:r>
            <a:r>
              <a:rPr lang="en-US" altLang="zh-CN" sz="1600" dirty="0"/>
              <a:t> M, </a:t>
            </a:r>
            <a:r>
              <a:rPr lang="en-US" altLang="zh-CN" sz="1600" i="1" dirty="0" err="1">
                <a:ea typeface="黑体" panose="02010609060101010101" pitchFamily="49" charset="-122"/>
                <a:cs typeface="Times New Roman" panose="02020603050405020304" pitchFamily="18" charset="0"/>
              </a:rPr>
              <a:t>Angrew</a:t>
            </a:r>
            <a:r>
              <a:rPr lang="en-US" altLang="zh-CN" sz="1600" i="1" dirty="0">
                <a:ea typeface="黑体" panose="02010609060101010101" pitchFamily="49" charset="-122"/>
                <a:cs typeface="Times New Roman" panose="02020603050405020304" pitchFamily="18" charset="0"/>
              </a:rPr>
              <a:t>. Chem. Int. Ed.</a:t>
            </a:r>
            <a:r>
              <a:rPr lang="en-US" altLang="zh-CN" sz="1600" dirty="0"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/>
              <a:t>2000</a:t>
            </a:r>
            <a:r>
              <a:rPr lang="en-US" altLang="zh-CN" sz="1600" dirty="0"/>
              <a:t>, 39, 1045-1046.</a:t>
            </a:r>
            <a:endParaRPr lang="zh-CN" altLang="en-US" sz="1600" dirty="0"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B9496FF1-0E7D-48E0-9853-5948E7B3A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919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xmlns="" id="{7CA21B17-82E5-4E26-A373-08668EFCD3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3930939"/>
              </p:ext>
            </p:extLst>
          </p:nvPr>
        </p:nvGraphicFramePr>
        <p:xfrm>
          <a:off x="481012" y="392112"/>
          <a:ext cx="8181975" cy="607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CS ChemDraw Drawing" r:id="rId3" imgW="7969989" imgH="5914377" progId="ChemDraw.Document.6.0">
                  <p:embed/>
                </p:oleObj>
              </mc:Choice>
              <mc:Fallback>
                <p:oleObj name="CS ChemDraw Drawing" r:id="rId3" imgW="7969989" imgH="591437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1012" y="392112"/>
                        <a:ext cx="8181975" cy="6073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69287AE8-440D-4841-A509-E373F7B1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EE88-F90A-45DC-B9CA-65B6D18E2743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4EC5529E-1F35-44B8-BDF4-B978C631E24C}"/>
              </a:ext>
            </a:extLst>
          </p:cNvPr>
          <p:cNvSpPr txBox="1"/>
          <p:nvPr/>
        </p:nvSpPr>
        <p:spPr>
          <a:xfrm>
            <a:off x="7066592" y="6476475"/>
            <a:ext cx="1517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to be continued</a:t>
            </a:r>
            <a:endParaRPr lang="zh-CN" altLang="en-US" sz="16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DD97B82D-456D-4E03-A96B-ECB610ADE546}"/>
              </a:ext>
            </a:extLst>
          </p:cNvPr>
          <p:cNvSpPr/>
          <p:nvPr/>
        </p:nvSpPr>
        <p:spPr>
          <a:xfrm>
            <a:off x="0" y="14296"/>
            <a:ext cx="6886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6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Pd(0)/NBE catalyzed functionalization of aryl halides </a:t>
            </a:r>
          </a:p>
        </p:txBody>
      </p:sp>
    </p:spTree>
    <p:extLst>
      <p:ext uri="{BB962C8B-B14F-4D97-AF65-F5344CB8AC3E}">
        <p14:creationId xmlns:p14="http://schemas.microsoft.com/office/powerpoint/2010/main" val="417370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1635</TotalTime>
  <Words>781</Words>
  <Application>Microsoft Office PowerPoint</Application>
  <PresentationFormat>全屏显示(4:3)</PresentationFormat>
  <Paragraphs>123</Paragraphs>
  <Slides>41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43" baseType="lpstr">
      <vt:lpstr>Office 主题​​</vt:lpstr>
      <vt:lpstr>CS ChemDraw Drawing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GYD</dc:creator>
  <cp:lastModifiedBy>admin</cp:lastModifiedBy>
  <cp:revision>69</cp:revision>
  <dcterms:created xsi:type="dcterms:W3CDTF">2019-12-13T07:13:42Z</dcterms:created>
  <dcterms:modified xsi:type="dcterms:W3CDTF">2019-12-29T01:47:40Z</dcterms:modified>
</cp:coreProperties>
</file>