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7" r:id="rId5"/>
    <p:sldId id="286" r:id="rId6"/>
    <p:sldId id="274" r:id="rId7"/>
    <p:sldId id="276" r:id="rId8"/>
    <p:sldId id="277" r:id="rId9"/>
    <p:sldId id="288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8" r:id="rId19"/>
    <p:sldId id="259" r:id="rId20"/>
    <p:sldId id="260" r:id="rId21"/>
    <p:sldId id="261" r:id="rId22"/>
    <p:sldId id="262" r:id="rId23"/>
    <p:sldId id="273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source=images&amp;cd=&amp;cad=rja&amp;uact=8&amp;ved=&amp;url=%2Furl%3Fsa%3Di%26rct%3Dj%26q%3D%26esrc%3Ds%26source%3Dimages%26cd%3D%26ved%3D%26url%3Dhttps%253A%252F%252Fen.wikipedia.org%252Fwiki%252FLycopodium%26psig%3DAOvVaw1pQ5zCLSK18HFPOhrsoYpA%26ust%3D1574906619376626&amp;psig=AOvVaw1pQ5zCLSK18HFPOhrsoYpA&amp;ust=15749066193766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0/0c/Martin_sulfurane_mechanis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.hk/url?sa=i&amp;rct=j&amp;q=&amp;esrc=s&amp;source=images&amp;cd=&amp;ved=&amp;url=http%3A%2F%2Fwww.sohu.com%2Fa%2F127198440_610519&amp;psig=AOvVaw1IY-EWxoQFc9Edgx7VttHz&amp;ust=15749176746505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a/gapps.smc.edu/timdong/blog/stork-danheiserannulation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77816900\QQ\WinTemp\RichOle\()U`7QW]2NQM~SQVWF$NG1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759" cy="67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AppData\Roaming\Tencent\Users\77816900\QQ\WinTemp\RichOle\@{40UDLATJ(B[09Q51D%)N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60462"/>
            <a:ext cx="8892481" cy="13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7503" y="2566065"/>
            <a:ext cx="8784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latin typeface="Arial" pitchFamily="34" charset="0"/>
                <a:cs typeface="Arial" pitchFamily="34" charset="0"/>
              </a:rPr>
              <a:t>Hubei Key Laboratory of Natural Medicinal Chemistry and Resource Evaluation, School of Pharmacy, </a:t>
            </a:r>
            <a:r>
              <a:rPr lang="en-US" altLang="zh-CN" sz="1100" b="1" dirty="0" err="1">
                <a:latin typeface="Arial" pitchFamily="34" charset="0"/>
                <a:cs typeface="Arial" pitchFamily="34" charset="0"/>
              </a:rPr>
              <a:t>Huazhong</a:t>
            </a:r>
            <a:r>
              <a:rPr lang="en-US" altLang="zh-CN" sz="1100" b="1" dirty="0">
                <a:latin typeface="Arial" pitchFamily="34" charset="0"/>
                <a:cs typeface="Arial" pitchFamily="34" charset="0"/>
              </a:rPr>
              <a:t> University of Science and Technology 13 </a:t>
            </a:r>
            <a:r>
              <a:rPr lang="en-US" altLang="zh-CN" sz="1100" b="1" dirty="0" err="1">
                <a:latin typeface="Arial" pitchFamily="34" charset="0"/>
                <a:cs typeface="Arial" pitchFamily="34" charset="0"/>
              </a:rPr>
              <a:t>Hangkong</a:t>
            </a:r>
            <a:r>
              <a:rPr lang="en-US" altLang="zh-CN" sz="1100" b="1" dirty="0">
                <a:latin typeface="Arial" pitchFamily="34" charset="0"/>
                <a:cs typeface="Arial" pitchFamily="34" charset="0"/>
              </a:rPr>
              <a:t> Road, Wuhan, Hubei, 430030, China.</a:t>
            </a:r>
            <a:endParaRPr lang="zh-CN" alt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dministrator\AppData\Roaming\Tencent\Users\77816900\QQ\WinTemp\RichOle\0VP[JSYDI}4]KR~K1N8A}T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57" y="3789040"/>
            <a:ext cx="614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6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5755" y="116632"/>
            <a:ext cx="341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alkaloids—Fukuyama</a:t>
            </a:r>
            <a:endParaRPr lang="zh-CN" altLang="en-US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1" name="Picture 1" descr="C:\Users\Administrator\AppData\Roaming\Tencent\Users\77816900\QQ\WinTemp\RichOle\Y$HM4ABK$_(]FIIUJS2IC~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" y="1213288"/>
            <a:ext cx="3339096" cy="16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Administrator\AppData\Roaming\Tencent\Users\77816900\QQ\WinTemp\RichOle\AT6J_OEH1JGMKZIZW~UT@`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230323"/>
            <a:ext cx="5328592" cy="16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箭头连接符 2"/>
          <p:cNvCxnSpPr/>
          <p:nvPr/>
        </p:nvCxnSpPr>
        <p:spPr>
          <a:xfrm>
            <a:off x="1043608" y="3068960"/>
            <a:ext cx="0" cy="9012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3608" y="3212976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BnOOCCH2CO2Me</a:t>
            </a:r>
          </a:p>
          <a:p>
            <a:r>
              <a:rPr lang="en-US" altLang="zh-CN" sz="1400" b="1" dirty="0" err="1"/>
              <a:t>NaH</a:t>
            </a:r>
            <a:r>
              <a:rPr lang="en-US" altLang="zh-CN" sz="1400" b="1" dirty="0"/>
              <a:t>, THF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0200"/>
            <a:ext cx="2271519" cy="143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C:\Users\Administrator\AppData\Roaming\Tencent\Users\77816900\QQ\WinTemp\RichOle\{{R49Q)TE`KZWKPQ57{Z$S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8408"/>
            <a:ext cx="5146631" cy="284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3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5755" y="116632"/>
            <a:ext cx="297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 </a:t>
            </a:r>
            <a:r>
              <a:rPr lang="en-US" altLang="zh-CN" b="1" dirty="0" err="1"/>
              <a:t>Shair</a:t>
            </a:r>
            <a:endParaRPr lang="zh-CN" altLang="en-US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Picture 1" descr="C:\Users\Administrator\AppData\Roaming\Tencent\Users\77816900\QQ\WinTemp\RichOle\_W0G[XP{TLFR$825(F~AT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3" y="1137827"/>
            <a:ext cx="8775679" cy="13550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20659" y="5106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/>
              <a:t>J. Am. Chem. Soc. 2010, 132, 9594–9595</a:t>
            </a:r>
          </a:p>
          <a:p>
            <a:r>
              <a:rPr lang="en-US" altLang="zh-CN" sz="1400" dirty="0"/>
              <a:t>J. Am. Chem. Soc. 2014, 136, 13442–13452.</a:t>
            </a:r>
            <a:endParaRPr lang="zh-CN" altLang="en-US" sz="1400" dirty="0"/>
          </a:p>
        </p:txBody>
      </p:sp>
      <p:pic>
        <p:nvPicPr>
          <p:cNvPr id="19458" name="Picture 2" descr="C:\Users\Administrator\AppData\Roaming\Tencent\Users\77816900\QQ\WinTemp\RichOle\~7A9Y0(~3[%{A8~{]FO[[5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78218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3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297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 </a:t>
            </a:r>
            <a:r>
              <a:rPr lang="en-US" altLang="zh-CN" b="1" dirty="0" err="1"/>
              <a:t>Shair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6" y="734058"/>
            <a:ext cx="8788688" cy="475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0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5755" y="116632"/>
            <a:ext cx="2975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 </a:t>
            </a:r>
            <a:r>
              <a:rPr lang="en-US" altLang="zh-CN" b="1" dirty="0" err="1"/>
              <a:t>Shair</a:t>
            </a:r>
            <a:endParaRPr lang="zh-CN" altLang="en-US" b="1" dirty="0"/>
          </a:p>
          <a:p>
            <a:endParaRPr lang="zh-CN" altLang="en-US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2" y="1109664"/>
            <a:ext cx="8820472" cy="422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0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5755" y="116632"/>
            <a:ext cx="280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 Dai</a:t>
            </a:r>
            <a:endParaRPr lang="zh-CN" altLang="en-US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02880" y="580038"/>
            <a:ext cx="3802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1600" dirty="0"/>
              <a:t>Angew. Chem. Int. Ed. 2014, 53, 3922–3925</a:t>
            </a:r>
            <a:endParaRPr lang="zh-CN" altLang="en-US" sz="16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2515"/>
            <a:ext cx="5580267" cy="1160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3616"/>
            <a:ext cx="7604793" cy="432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5" y="508569"/>
            <a:ext cx="3152331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0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280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 Dai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4057"/>
            <a:ext cx="7560840" cy="625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0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5755" y="116632"/>
            <a:ext cx="316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 Waters</a:t>
            </a:r>
            <a:endParaRPr lang="zh-CN" altLang="en-US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45335" y="426150"/>
            <a:ext cx="2808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altLang="zh-CN" sz="1600" dirty="0"/>
              <a:t> Org. Lett. 2013, 15, 4226–4229</a:t>
            </a:r>
            <a:endParaRPr lang="zh-CN" altLang="en-US" sz="16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5" y="692696"/>
            <a:ext cx="4182649" cy="30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76" y="730930"/>
            <a:ext cx="4104456" cy="302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 descr="C:\Users\Administrator\AppData\Roaming\Tencent\Users\77816900\QQ\WinTemp\RichOle\@DC%6{_Y3}XVSI2[Q(G3)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5" y="3752266"/>
            <a:ext cx="3944197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Administrator\AppData\Roaming\Tencent\Users\77816900\QQ\WinTemp\RichOle\FNYO9K{RWUZ}T]19DLDGQY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41" y="6741368"/>
            <a:ext cx="726179" cy="13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80518"/>
            <a:ext cx="3483325" cy="186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954549" y="5941671"/>
            <a:ext cx="2360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/>
              <a:t>J. Org. Chem. 2006, 71, 5789-5791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27602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5755" y="116632"/>
            <a:ext cx="3662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  </a:t>
            </a:r>
            <a:r>
              <a:rPr lang="en-US" altLang="zh-CN" b="1" dirty="0" err="1"/>
              <a:t>Rychnovsky</a:t>
            </a:r>
            <a:endParaRPr lang="zh-CN" altLang="en-US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95755" y="603746"/>
            <a:ext cx="26324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600" dirty="0"/>
              <a:t> Chem. Sci., 2016, 7, 188–190</a:t>
            </a:r>
            <a:endParaRPr lang="zh-CN" altLang="en-US" sz="1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88089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03745"/>
            <a:ext cx="4104456" cy="624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7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2229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 descr="C:\Users\Administrator\AppData\Roaming\Tencent\Users\77816900\QQ\WinTemp\RichOle\IUS5{B(NFI%AK`YZ{W~```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764704"/>
            <a:ext cx="62484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8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alkaloids--Yang</a:t>
            </a:r>
            <a:endParaRPr lang="zh-CN" altLang="en-US" b="1" dirty="0"/>
          </a:p>
        </p:txBody>
      </p:sp>
      <p:pic>
        <p:nvPicPr>
          <p:cNvPr id="18433" name="Picture 1" descr="C:\Users\Administrator\AppData\Roaming\Tencent\Users\77816900\QQ\WinTemp\RichOle\9E0GW~9HDBNSTN}W`A%I80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62265"/>
            <a:ext cx="6016018" cy="61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1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362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</a:t>
            </a:r>
            <a:r>
              <a:rPr lang="zh-CN" altLang="en-US" b="1" dirty="0"/>
              <a:t>石松属生物碱</a:t>
            </a:r>
          </a:p>
        </p:txBody>
      </p:sp>
      <p:pic>
        <p:nvPicPr>
          <p:cNvPr id="2049" name="Picture 1" descr="C:\Users\Administrator\AppData\Roaming\Tencent\Users\77816900\QQ\WinTemp\RichOle\%]F~]RC%MG5R%XKR29A0Y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2" y="517004"/>
            <a:ext cx="5631412" cy="34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“Lycopodium species”的图片搜索结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8" y="692696"/>
            <a:ext cx="302865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79512" y="4149080"/>
            <a:ext cx="87919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/>
              <a:t>More than 300 alkaloids isolated from 54 </a:t>
            </a:r>
            <a:r>
              <a:rPr lang="en-US" altLang="zh-CN" sz="1400" i="1" dirty="0" err="1"/>
              <a:t>Lycopodium</a:t>
            </a:r>
            <a:r>
              <a:rPr lang="en-US" altLang="zh-CN" sz="1400" dirty="0"/>
              <a:t> species (</a:t>
            </a:r>
            <a:r>
              <a:rPr lang="zh-CN" altLang="en-US" sz="1400" dirty="0"/>
              <a:t>石松属</a:t>
            </a:r>
            <a:r>
              <a:rPr lang="en-US" altLang="zh-CN" sz="1400" dirty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/>
              <a:t>石松全草人药，有舒筋活血、祛风散寒、利尿、通经等药效．药理实验表明，石松超临界提取物具有显著的抗炎镇痛作用，且毒性低；孢子粉广泛应用于农业果树人工授粉，医药业制造药物包衣、婴幼儿爽身粉等，石松四季常青，枝叶奇特美观，是重要观赏蕨类植物之一</a:t>
            </a:r>
            <a:r>
              <a:rPr lang="en-US" altLang="zh-CN" sz="1400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err="1"/>
              <a:t>Lycopodium</a:t>
            </a:r>
            <a:r>
              <a:rPr lang="en-US" altLang="zh-CN" sz="1400" dirty="0"/>
              <a:t> alkaloids like </a:t>
            </a:r>
            <a:r>
              <a:rPr lang="en-US" altLang="zh-CN" sz="1400" u="sng" dirty="0" err="1"/>
              <a:t>huperzine</a:t>
            </a:r>
            <a:r>
              <a:rPr lang="en-US" altLang="zh-CN" sz="1400" u="sng" dirty="0"/>
              <a:t> A</a:t>
            </a:r>
            <a:r>
              <a:rPr lang="en-US" altLang="zh-CN" sz="1400" dirty="0"/>
              <a:t> could inhibit </a:t>
            </a:r>
            <a:r>
              <a:rPr lang="en-US" altLang="zh-CN" sz="1400" dirty="0" err="1"/>
              <a:t>acetylcholinesterase</a:t>
            </a:r>
            <a:r>
              <a:rPr lang="en-US" altLang="zh-CN" sz="1400" dirty="0"/>
              <a:t>, improve efficiency for learning and memory in animals, and therefore show potential in treatment of Alzheimer’s disease. In addition, </a:t>
            </a:r>
            <a:r>
              <a:rPr lang="en-US" altLang="zh-CN" sz="1400" dirty="0" err="1"/>
              <a:t>lyconadin</a:t>
            </a:r>
            <a:r>
              <a:rPr lang="en-US" altLang="zh-CN" sz="1400" dirty="0"/>
              <a:t> A exhibited </a:t>
            </a:r>
            <a:r>
              <a:rPr lang="en-US" altLang="zh-CN" sz="1400" dirty="0" err="1"/>
              <a:t>micromolar</a:t>
            </a:r>
            <a:r>
              <a:rPr lang="en-US" altLang="zh-CN" sz="1400" dirty="0"/>
              <a:t> cytotoxicity against murine lymphoma L1210 and human </a:t>
            </a:r>
            <a:r>
              <a:rPr lang="en-US" altLang="zh-CN" sz="1400" dirty="0" err="1"/>
              <a:t>epidermoid</a:t>
            </a:r>
            <a:r>
              <a:rPr lang="en-US" altLang="zh-CN" sz="1400" dirty="0"/>
              <a:t> carcinoma KB cells, while </a:t>
            </a:r>
            <a:r>
              <a:rPr lang="en-US" altLang="zh-CN" sz="1400" dirty="0" err="1"/>
              <a:t>lyconadins</a:t>
            </a:r>
            <a:r>
              <a:rPr lang="en-US" altLang="zh-CN" sz="1400" dirty="0"/>
              <a:t> A-B could enhance the mRNA expression for nerve growth factor in 1321N1 human astrocytoma cells.</a:t>
            </a:r>
          </a:p>
          <a:p>
            <a:endParaRPr lang="zh-CN" altLang="en-US" sz="1400" dirty="0"/>
          </a:p>
        </p:txBody>
      </p:sp>
      <p:pic>
        <p:nvPicPr>
          <p:cNvPr id="2052" name="Picture 4" descr="C:\Users\Administrator\AppData\Roaming\Tencent\Users\77816900\QQ\WinTemp\RichOle\LI792WM))D$ZW$DC5W%{`K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62" y="5973617"/>
            <a:ext cx="1180813" cy="6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4090" y="6623774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err="1"/>
              <a:t>Huperzine</a:t>
            </a:r>
            <a:r>
              <a:rPr lang="en-US" altLang="zh-CN" sz="1100" b="1" dirty="0"/>
              <a:t> A</a:t>
            </a:r>
            <a:endParaRPr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774784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AppData\Roaming\Tencent\Users\77816900\QQ\WinTemp\RichOle\83OBY6)Y`W8~(8K~`F5_7}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04856" cy="59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95755" y="116632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alkaloids--Yang</a:t>
            </a:r>
            <a:endParaRPr lang="zh-CN" altLang="en-US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7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AppData\Roaming\Tencent\Users\77816900\QQ\WinTemp\RichOle\]PY(3YA3JP)[J)B9@04{6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" y="2060848"/>
            <a:ext cx="34163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63" y="764704"/>
            <a:ext cx="5718591" cy="554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95755" y="116632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alkaloids--Yang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76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istrator\AppData\Roaming\Tencent\Users\77816900\QQ\WinTemp\RichOle\9%PFM0A)OS_}71ZJEL``0{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5" y="548680"/>
            <a:ext cx="8532440" cy="62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95755" y="116632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alkaloids--Yang</a:t>
            </a:r>
            <a:endParaRPr lang="zh-CN" altLang="en-US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76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2524254"/>
            <a:ext cx="121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Thanks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2967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298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alkaloids—Smith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5755" y="620688"/>
            <a:ext cx="5233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J. Am. Chem. Soc. 2007, 129, 4148–4149.</a:t>
            </a:r>
          </a:p>
          <a:p>
            <a:r>
              <a:rPr lang="en-US" altLang="zh-CN" sz="1600" dirty="0"/>
              <a:t>J. Am. Chem. Soc. 2008, 130, 13778–13789.</a:t>
            </a:r>
            <a:endParaRPr lang="zh-CN" altLang="en-US" sz="1600" dirty="0"/>
          </a:p>
        </p:txBody>
      </p:sp>
      <p:pic>
        <p:nvPicPr>
          <p:cNvPr id="23554" name="Picture 2" descr="C:\Users\Administrator\AppData\Roaming\Tencent\Users\77816900\QQ\WinTemp\RichOle\][QYC0}0E7]25QN9A]AWU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00" y="1391120"/>
            <a:ext cx="3707329" cy="20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Administrator\AppData\Roaming\Tencent\Users\77816900\QQ\WinTemp\RichOle\9V]~66L0508K]CJ[872T0[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4161"/>
            <a:ext cx="5760640" cy="32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箭头: 下 2">
            <a:extLst>
              <a:ext uri="{FF2B5EF4-FFF2-40B4-BE49-F238E27FC236}">
                <a16:creationId xmlns:a16="http://schemas.microsoft.com/office/drawing/2014/main" id="{AB5D5F98-E3E3-445E-9E99-E1D35A5DA050}"/>
              </a:ext>
            </a:extLst>
          </p:cNvPr>
          <p:cNvSpPr/>
          <p:nvPr/>
        </p:nvSpPr>
        <p:spPr>
          <a:xfrm>
            <a:off x="3634369" y="342900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298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alkaloids—Smith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5755" y="620688"/>
            <a:ext cx="5233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J. Am. Chem. Soc. 2007, 129, 4148–4149.</a:t>
            </a:r>
          </a:p>
          <a:p>
            <a:r>
              <a:rPr lang="en-US" altLang="zh-CN" sz="1600" dirty="0"/>
              <a:t>J. Am. Chem. Soc. 2008, 130, 13778–13789.</a:t>
            </a:r>
            <a:endParaRPr lang="zh-CN" altLang="en-US" sz="1600" dirty="0"/>
          </a:p>
        </p:txBody>
      </p:sp>
      <p:pic>
        <p:nvPicPr>
          <p:cNvPr id="23560" name="Picture 8" descr="C:\Users\Administrator\AppData\Roaming\Tencent\Users\77816900\QQ\WinTemp\RichOle\P~$ESC@XPIWYOET492E2F~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5" y="1205463"/>
            <a:ext cx="8754325" cy="5538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6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298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alkaloids—Smith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300192" y="6453336"/>
            <a:ext cx="2795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J. Am. Chem. Soc. 2007, 129, 4148–4149.</a:t>
            </a:r>
          </a:p>
          <a:p>
            <a:r>
              <a:rPr lang="en-US" altLang="zh-CN" sz="1050" dirty="0"/>
              <a:t>J. Am. Chem. Soc. 2008, 130, 13778–13789.</a:t>
            </a:r>
            <a:endParaRPr lang="zh-CN" altLang="en-US" sz="1050" dirty="0"/>
          </a:p>
        </p:txBody>
      </p:sp>
      <p:pic>
        <p:nvPicPr>
          <p:cNvPr id="23557" name="Picture 5" descr="C:\Users\Administrator\AppData\Roaming\Tencent\Users\77816900\QQ\WinTemp\RichOle\)84G}ANE6~(HX3MOYFGYNJ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37" y="2477687"/>
            <a:ext cx="3992845" cy="9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>
            <a:off x="3773987" y="173782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73987" y="1666973"/>
            <a:ext cx="811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err="1"/>
              <a:t>HCl</a:t>
            </a:r>
            <a:r>
              <a:rPr lang="en-US" altLang="zh-CN" sz="1100" dirty="0"/>
              <a:t>, DMSO</a:t>
            </a:r>
          </a:p>
          <a:p>
            <a:r>
              <a:rPr lang="en-US" altLang="zh-CN" sz="1100" dirty="0"/>
              <a:t>70 </a:t>
            </a:r>
            <a:r>
              <a:rPr lang="en-US" altLang="zh-CN" sz="1100" dirty="0">
                <a:sym typeface="Symbol"/>
              </a:rPr>
              <a:t>C</a:t>
            </a:r>
            <a:endParaRPr lang="zh-CN" altLang="en-US" sz="1100" dirty="0"/>
          </a:p>
        </p:txBody>
      </p:sp>
      <p:pic>
        <p:nvPicPr>
          <p:cNvPr id="23562" name="Picture 10" descr="File:Martin sulfurane mechanis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63723"/>
            <a:ext cx="6433576" cy="10052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Mander_rgt_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82593"/>
            <a:ext cx="279508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00074" y="5400468"/>
            <a:ext cx="1130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err="1"/>
              <a:t>Mander’s</a:t>
            </a:r>
            <a:r>
              <a:rPr lang="en-US" altLang="zh-CN" sz="1000" b="1" dirty="0"/>
              <a:t> reagent</a:t>
            </a:r>
            <a:endParaRPr lang="zh-CN" altLang="en-US" sz="1000" b="1" dirty="0"/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53" y="918497"/>
            <a:ext cx="1193347" cy="76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6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3209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</a:t>
            </a:r>
            <a:r>
              <a:rPr lang="en-US" altLang="zh-CN" b="1" dirty="0" err="1"/>
              <a:t>Sarpong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5755" y="6206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/>
              <a:t>J. </a:t>
            </a:r>
            <a:r>
              <a:rPr lang="en-US" altLang="zh-CN" sz="1400" dirty="0" err="1"/>
              <a:t>Am.Chem</a:t>
            </a:r>
            <a:r>
              <a:rPr lang="en-US" altLang="zh-CN" sz="1400" dirty="0"/>
              <a:t>. Soc. 2008, 130, 7222–7223. </a:t>
            </a:r>
          </a:p>
          <a:p>
            <a:r>
              <a:rPr lang="en-US" altLang="zh-CN" sz="1400" dirty="0"/>
              <a:t>J. Am. Chem. Soc. 2009, 131, 11187–11194</a:t>
            </a:r>
            <a:endParaRPr lang="zh-CN" altLang="en-US" sz="1400" dirty="0"/>
          </a:p>
        </p:txBody>
      </p:sp>
      <p:pic>
        <p:nvPicPr>
          <p:cNvPr id="24580" name="Picture 4" descr="“Stork-Danheiser”的图片搜索结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40" y="4151522"/>
            <a:ext cx="4061760" cy="1632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370196" cy="24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 descr="C:\Users\Administrator\AppData\Roaming\Tencent\Users\77816900\QQ\WinTemp\RichOle\}014K(SX__@ELJ]MN]PO10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7360"/>
            <a:ext cx="6192688" cy="23640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444208" y="6414471"/>
            <a:ext cx="2118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hlinkClick r:id="rId6"/>
              </a:rPr>
              <a:t>Stork-</a:t>
            </a:r>
            <a:r>
              <a:rPr lang="en-US" altLang="zh-CN" sz="1400" b="1" dirty="0" err="1">
                <a:hlinkClick r:id="rId6"/>
              </a:rPr>
              <a:t>Danheiser</a:t>
            </a:r>
            <a:r>
              <a:rPr lang="en-US" altLang="zh-CN" sz="1400" b="1" dirty="0">
                <a:hlinkClick r:id="rId6"/>
              </a:rPr>
              <a:t> Reaction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4577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0458"/>
            <a:ext cx="10477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328592" cy="414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02176"/>
            <a:ext cx="5328592" cy="245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95755" y="116632"/>
            <a:ext cx="3209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</a:t>
            </a:r>
            <a:r>
              <a:rPr lang="en-US" altLang="zh-CN" b="1" dirty="0" err="1"/>
              <a:t>Sarpong</a:t>
            </a:r>
            <a:endParaRPr lang="zh-CN" altLang="en-US" b="1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3028835"/>
            <a:ext cx="9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2009</a:t>
            </a:r>
            <a:endParaRPr lang="zh-CN" alt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2005" y="1320378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NaBH4</a:t>
            </a:r>
          </a:p>
          <a:p>
            <a:r>
              <a:rPr lang="en-US" altLang="zh-CN" sz="1400" b="1" dirty="0"/>
              <a:t>2008</a:t>
            </a:r>
            <a:endParaRPr lang="zh-CN" altLang="en-US" sz="1400" b="1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515294" y="1581988"/>
            <a:ext cx="536426" cy="4584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3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341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alkaloids—Fukuyama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C:\Users\Administrator\AppData\Roaming\Tencent\Users\77816900\QQ\WinTemp\RichOle\P{$0BAR8QS]8RKFQDV71WX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9643"/>
            <a:ext cx="4896544" cy="298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dministrator\AppData\Roaming\Tencent\Users\77816900\QQ\WinTemp\RichOle\S]{9WJ3$]MYH2FKMS`2RO2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00136"/>
            <a:ext cx="4896544" cy="303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“Pummerer rearrangement”的图片搜索结果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9" descr="“Pummerer rearrangement”的图片搜索结果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29F452D-547A-41D7-863D-9E0D38684E3D}"/>
              </a:ext>
            </a:extLst>
          </p:cNvPr>
          <p:cNvSpPr/>
          <p:nvPr/>
        </p:nvSpPr>
        <p:spPr>
          <a:xfrm>
            <a:off x="6228184" y="6385488"/>
            <a:ext cx="2915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 J. Am. </a:t>
            </a:r>
            <a:r>
              <a:rPr lang="en-US" altLang="zh-CN" sz="1050" dirty="0" err="1"/>
              <a:t>Chem.Soc</a:t>
            </a:r>
            <a:r>
              <a:rPr lang="en-US" altLang="zh-CN" sz="1050" dirty="0"/>
              <a:t>. 2011, 133, 418-419</a:t>
            </a:r>
          </a:p>
          <a:p>
            <a:r>
              <a:rPr lang="en-US" altLang="zh-CN" sz="1050" dirty="0"/>
              <a:t>J. Am. Chem. Soc. 2013, 135, 3243–3247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02063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755" y="116632"/>
            <a:ext cx="341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Lycopodium</a:t>
            </a:r>
            <a:r>
              <a:rPr lang="en-US" altLang="zh-CN" b="1" dirty="0"/>
              <a:t> alkaloids—Fukuyama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79512" y="485964"/>
            <a:ext cx="879192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941231" y="1673373"/>
            <a:ext cx="3131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/>
              <a:t> J. Am. </a:t>
            </a:r>
            <a:r>
              <a:rPr lang="en-US" altLang="zh-CN" sz="1100" dirty="0" err="1"/>
              <a:t>Chem.Soc</a:t>
            </a:r>
            <a:r>
              <a:rPr lang="en-US" altLang="zh-CN" sz="1100" dirty="0"/>
              <a:t>. 2011, 133, 418-419</a:t>
            </a:r>
          </a:p>
          <a:p>
            <a:r>
              <a:rPr lang="en-US" altLang="zh-CN" sz="1100" dirty="0"/>
              <a:t>J. Am. Chem. Soc. 2013, 135, 3243–3247</a:t>
            </a:r>
            <a:endParaRPr lang="zh-CN" altLang="en-US" sz="1100" dirty="0"/>
          </a:p>
        </p:txBody>
      </p:sp>
      <p:pic>
        <p:nvPicPr>
          <p:cNvPr id="21508" name="Picture 4" descr="C:\Users\Administrator\AppData\Roaming\Tencent\Users\77816900\QQ\WinTemp\RichOle\52F{9H`U`PQ355U[~85PMW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6" y="601268"/>
            <a:ext cx="4360377" cy="29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50" y="3140968"/>
            <a:ext cx="4299180" cy="36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“Pummerer rearrangement”的图片搜索结果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9" descr="“Pummerer rearrangement”的图片搜索结果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515" name="Picture 11" descr="The mechanism of the Pummerer rearrang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6" y="4774338"/>
            <a:ext cx="3613644" cy="1800223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5543654"/>
            <a:ext cx="1720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err="1"/>
              <a:t>Pummerer</a:t>
            </a:r>
            <a:r>
              <a:rPr lang="en-US" altLang="zh-CN" sz="1100" b="1" dirty="0"/>
              <a:t> rearrangement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148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522</Words>
  <Application>Microsoft Office PowerPoint</Application>
  <PresentationFormat>全屏显示(4:3)</PresentationFormat>
  <Paragraphs>55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qi xiangbing</cp:lastModifiedBy>
  <cp:revision>29</cp:revision>
  <dcterms:created xsi:type="dcterms:W3CDTF">2019-11-27T01:48:18Z</dcterms:created>
  <dcterms:modified xsi:type="dcterms:W3CDTF">2019-11-29T00:47:11Z</dcterms:modified>
</cp:coreProperties>
</file>