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83" r:id="rId4"/>
    <p:sldId id="284" r:id="rId5"/>
    <p:sldId id="262" r:id="rId6"/>
    <p:sldId id="259" r:id="rId7"/>
    <p:sldId id="294" r:id="rId8"/>
    <p:sldId id="295" r:id="rId9"/>
    <p:sldId id="285" r:id="rId10"/>
    <p:sldId id="287" r:id="rId11"/>
    <p:sldId id="286" r:id="rId12"/>
    <p:sldId id="288" r:id="rId13"/>
    <p:sldId id="289" r:id="rId14"/>
    <p:sldId id="260" r:id="rId15"/>
    <p:sldId id="261" r:id="rId16"/>
    <p:sldId id="263" r:id="rId17"/>
    <p:sldId id="292" r:id="rId18"/>
    <p:sldId id="264" r:id="rId19"/>
    <p:sldId id="281" r:id="rId20"/>
    <p:sldId id="293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n Yuze" initials="SY" lastIdx="1" clrIdx="0">
    <p:extLst>
      <p:ext uri="{19B8F6BF-5375-455C-9EA6-DF929625EA0E}">
        <p15:presenceInfo xmlns:p15="http://schemas.microsoft.com/office/powerpoint/2012/main" userId="9862966b637773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17" autoAdjust="0"/>
  </p:normalViewPr>
  <p:slideViewPr>
    <p:cSldViewPr snapToGrid="0">
      <p:cViewPr varScale="1">
        <p:scale>
          <a:sx n="111" d="100"/>
          <a:sy n="111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26T14:26:03.416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26T14:26:03.416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26T14:26:03.416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9F0B-2DBF-464B-BEC8-9DCD8B6C47D5}" type="datetimeFigureOut">
              <a:rPr lang="zh-CN" altLang="en-US" smtClean="0"/>
              <a:t>2022-08-24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F060-BE1D-4FB4-BBBD-A5C13CFAB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3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9F0B-2DBF-464B-BEC8-9DCD8B6C47D5}" type="datetimeFigureOut">
              <a:rPr lang="zh-CN" altLang="en-US" smtClean="0"/>
              <a:t>2022-08-24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F060-BE1D-4FB4-BBBD-A5C13CFAB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5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9F0B-2DBF-464B-BEC8-9DCD8B6C47D5}" type="datetimeFigureOut">
              <a:rPr lang="zh-CN" altLang="en-US" smtClean="0"/>
              <a:t>2022-08-24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F060-BE1D-4FB4-BBBD-A5C13CFAB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93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9F0B-2DBF-464B-BEC8-9DCD8B6C47D5}" type="datetimeFigureOut">
              <a:rPr lang="zh-CN" altLang="en-US" smtClean="0"/>
              <a:t>2022-08-24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F060-BE1D-4FB4-BBBD-A5C13CFAB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99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9F0B-2DBF-464B-BEC8-9DCD8B6C47D5}" type="datetimeFigureOut">
              <a:rPr lang="zh-CN" altLang="en-US" smtClean="0"/>
              <a:t>2022-08-24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F060-BE1D-4FB4-BBBD-A5C13CFAB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66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9F0B-2DBF-464B-BEC8-9DCD8B6C47D5}" type="datetimeFigureOut">
              <a:rPr lang="zh-CN" altLang="en-US" smtClean="0"/>
              <a:t>2022-08-24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F060-BE1D-4FB4-BBBD-A5C13CFAB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51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9F0B-2DBF-464B-BEC8-9DCD8B6C47D5}" type="datetimeFigureOut">
              <a:rPr lang="zh-CN" altLang="en-US" smtClean="0"/>
              <a:t>2022-08-24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F060-BE1D-4FB4-BBBD-A5C13CFAB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35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9F0B-2DBF-464B-BEC8-9DCD8B6C47D5}" type="datetimeFigureOut">
              <a:rPr lang="zh-CN" altLang="en-US" smtClean="0"/>
              <a:t>2022-08-24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F060-BE1D-4FB4-BBBD-A5C13CFAB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6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9F0B-2DBF-464B-BEC8-9DCD8B6C47D5}" type="datetimeFigureOut">
              <a:rPr lang="zh-CN" altLang="en-US" smtClean="0"/>
              <a:t>2022-08-24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F060-BE1D-4FB4-BBBD-A5C13CFAB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51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9F0B-2DBF-464B-BEC8-9DCD8B6C47D5}" type="datetimeFigureOut">
              <a:rPr lang="zh-CN" altLang="en-US" smtClean="0"/>
              <a:t>2022-08-24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F060-BE1D-4FB4-BBBD-A5C13CFAB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86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9F0B-2DBF-464B-BEC8-9DCD8B6C47D5}" type="datetimeFigureOut">
              <a:rPr lang="zh-CN" altLang="en-US" smtClean="0"/>
              <a:t>2022-08-24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F060-BE1D-4FB4-BBBD-A5C13CFAB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4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79F0B-2DBF-464B-BEC8-9DCD8B6C47D5}" type="datetimeFigureOut">
              <a:rPr lang="zh-CN" altLang="en-US" smtClean="0"/>
              <a:t>2022-08-24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0F060-BE1D-4FB4-BBBD-A5C13CFAB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55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8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5.emf"/><Relationship Id="rId11" Type="http://schemas.openxmlformats.org/officeDocument/2006/relationships/comments" Target="../comments/comment2.xml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1.png"/><Relationship Id="rId4" Type="http://schemas.openxmlformats.org/officeDocument/2006/relationships/image" Target="../media/image57.png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3844" y="924281"/>
            <a:ext cx="10091057" cy="444200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Enantioselective Total Synthesis of (+)-</a:t>
            </a:r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Euphorikanin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Erick </a:t>
            </a:r>
            <a:r>
              <a:rPr lang="en-US" altLang="zh-CN" sz="3000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altLang="zh-CN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Carreira</a:t>
            </a:r>
            <a:r>
              <a:rPr lang="en-US" altLang="zh-CN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CN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CN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000" dirty="0" err="1">
                <a:latin typeface="Arial" panose="020B0604020202020204" pitchFamily="34" charset="0"/>
                <a:cs typeface="Arial" panose="020B0604020202020204" pitchFamily="34" charset="0"/>
              </a:rPr>
              <a:t>Eidgenössiche</a:t>
            </a:r>
            <a:r>
              <a:rPr lang="en-US" altLang="zh-CN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000" dirty="0" err="1">
                <a:latin typeface="Arial" panose="020B0604020202020204" pitchFamily="34" charset="0"/>
                <a:cs typeface="Arial" panose="020B0604020202020204" pitchFamily="34" charset="0"/>
              </a:rPr>
              <a:t>Technische</a:t>
            </a:r>
            <a:r>
              <a:rPr lang="en-US" altLang="zh-CN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000" dirty="0" err="1">
                <a:latin typeface="Arial" panose="020B0604020202020204" pitchFamily="34" charset="0"/>
                <a:cs typeface="Arial" panose="020B0604020202020204" pitchFamily="34" charset="0"/>
              </a:rPr>
              <a:t>Hochschule</a:t>
            </a:r>
            <a:r>
              <a:rPr lang="en-US" altLang="zh-CN" sz="3000" dirty="0">
                <a:latin typeface="Arial" panose="020B0604020202020204" pitchFamily="34" charset="0"/>
                <a:cs typeface="Arial" panose="020B0604020202020204" pitchFamily="34" charset="0"/>
              </a:rPr>
              <a:t> Zürich</a:t>
            </a:r>
            <a:r>
              <a:rPr lang="en-US" altLang="zh-CN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zh-CN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CN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09166" y="6211669"/>
            <a:ext cx="3884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CN" i="1" dirty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Am. Chem. Soc. </a:t>
            </a:r>
            <a:r>
              <a:rPr lang="de-DE" altLang="zh-CN" i="1" dirty="0" smtClean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</a:p>
          <a:p>
            <a:r>
              <a:rPr lang="en-US" altLang="zh-CN" dirty="0" smtClean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Publication </a:t>
            </a:r>
            <a:r>
              <a:rPr lang="en-US" altLang="zh-CN" dirty="0" err="1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Date:May</a:t>
            </a:r>
            <a:r>
              <a:rPr lang="en-US" altLang="zh-CN" dirty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27, 2021</a:t>
            </a:r>
            <a:endParaRPr lang="en-US" altLang="zh-CN" b="0" i="0" dirty="0">
              <a:solidFill>
                <a:srgbClr val="76767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671" y="4153584"/>
            <a:ext cx="24098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>
            <a:off x="0" y="886540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62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Synthesis 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zh-CN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Euphorikanin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skeleton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4415" y="110198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Retrosynthetic 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 rot="5400000">
            <a:off x="3206571" y="3883141"/>
            <a:ext cx="590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12" y="1503247"/>
            <a:ext cx="6135712" cy="514555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526107"/>
            <a:ext cx="6135711" cy="1690429"/>
          </a:xfrm>
          <a:prstGeom prst="rect">
            <a:avLst/>
          </a:prstGeom>
          <a:solidFill>
            <a:schemeClr val="bg2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42" y="992265"/>
            <a:ext cx="5884252" cy="1738273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8275259" y="2603799"/>
            <a:ext cx="1856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Enyne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metathesis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>
            <a:off x="6132706" y="2913453"/>
            <a:ext cx="61417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6931853" y="3156046"/>
            <a:ext cx="4543425" cy="1628775"/>
            <a:chOff x="6931853" y="3293770"/>
            <a:chExt cx="4543425" cy="162877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1853" y="3293770"/>
              <a:ext cx="4543425" cy="1628775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7016262" y="3307729"/>
              <a:ext cx="158261" cy="217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931853" y="4861512"/>
            <a:ext cx="4543425" cy="1562100"/>
            <a:chOff x="6931853" y="4977185"/>
            <a:chExt cx="4543425" cy="15621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1853" y="4977185"/>
              <a:ext cx="4543425" cy="1562100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6968136" y="4977185"/>
              <a:ext cx="158261" cy="217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8079414" y="6500304"/>
            <a:ext cx="5067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Zhen Yang Chem</a:t>
            </a:r>
            <a:r>
              <a:rPr lang="en-US" altLang="zh-CN" dirty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dirty="0" err="1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</a:t>
            </a:r>
            <a:r>
              <a:rPr lang="en-US" altLang="zh-CN" dirty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2020, 56, </a:t>
            </a:r>
            <a:r>
              <a:rPr lang="en-US" altLang="zh-CN" dirty="0" smtClean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531 </a:t>
            </a:r>
            <a:endParaRPr lang="de-DE" altLang="zh-CN" b="0" i="0" dirty="0" smtClean="0">
              <a:solidFill>
                <a:srgbClr val="76767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7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>
            <a:off x="0" y="886540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62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Synthesis 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zh-CN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Euphorikanin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skeleton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 rot="5400000">
            <a:off x="3206571" y="3883141"/>
            <a:ext cx="590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54" y="1471315"/>
            <a:ext cx="5565164" cy="53091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507" y="2828281"/>
            <a:ext cx="2847975" cy="14668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678" y="4487315"/>
            <a:ext cx="4899513" cy="229312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4528" y="1439068"/>
            <a:ext cx="5195815" cy="138921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6881" y="1129782"/>
            <a:ext cx="1698601" cy="94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>
            <a:off x="0" y="886540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62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Synthesis 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zh-CN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Euphorikanin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skeleton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00" y="1471315"/>
            <a:ext cx="5955536" cy="497510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 rot="5400000">
            <a:off x="3269966" y="3883141"/>
            <a:ext cx="590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795" y="1690777"/>
            <a:ext cx="5816577" cy="461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>
            <a:off x="0" y="886540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62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Synthesis 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zh-CN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Euphorikanin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skeleton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00" y="1471315"/>
            <a:ext cx="5955536" cy="49751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796" y="2241325"/>
            <a:ext cx="5822020" cy="343508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 rot="5400000">
            <a:off x="3269966" y="3883141"/>
            <a:ext cx="590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24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>
            <a:off x="0" y="886540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30176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Enantioselective Total Synthesis of (+)-</a:t>
            </a:r>
            <a:r>
              <a:rPr lang="en-US" altLang="zh-C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Euphorikanin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5185" y="11339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Retrosynthetic 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85" y="1510107"/>
            <a:ext cx="5052384" cy="515309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39025"/>
            <a:ext cx="5939490" cy="1881819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 rot="5400000">
            <a:off x="2917191" y="3883141"/>
            <a:ext cx="590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>
            <a:off x="5892051" y="2975952"/>
            <a:ext cx="61417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165536" y="3122500"/>
            <a:ext cx="5756169" cy="3635867"/>
            <a:chOff x="6165536" y="3122500"/>
            <a:chExt cx="5756169" cy="363586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5536" y="3122500"/>
              <a:ext cx="5756169" cy="3635867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652958" y="5917720"/>
              <a:ext cx="2260121" cy="828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8108830" y="329367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5:1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83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>
            <a:off x="0" y="886540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0" y="30176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Enantioselective Total Synthesis of (+)-</a:t>
            </a:r>
            <a:r>
              <a:rPr lang="en-US" altLang="zh-C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Euphorikanin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 rot="5400000">
            <a:off x="2641146" y="3883141"/>
            <a:ext cx="590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44" y="1095554"/>
            <a:ext cx="4994429" cy="54001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131" y="1849594"/>
            <a:ext cx="1717106" cy="137745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666817" y="238090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733646"/>
              </p:ext>
            </p:extLst>
          </p:nvPr>
        </p:nvGraphicFramePr>
        <p:xfrm>
          <a:off x="6141828" y="2470856"/>
          <a:ext cx="1171575" cy="13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CS ChemDraw Drawing" r:id="rId5" imgW="1171659" imgH="135113" progId="ChemDraw.Document.6.0">
                  <p:embed/>
                </p:oleObj>
              </mc:Choice>
              <mc:Fallback>
                <p:oleObj name="CS ChemDraw Drawing" r:id="rId5" imgW="1171659" imgH="13511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41828" y="2470856"/>
                        <a:ext cx="1171575" cy="134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6320328" y="2117999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HWE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17763"/>
              </p:ext>
            </p:extLst>
          </p:nvPr>
        </p:nvGraphicFramePr>
        <p:xfrm>
          <a:off x="9028075" y="2470856"/>
          <a:ext cx="1171575" cy="13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CS ChemDraw Drawing" r:id="rId7" imgW="1171659" imgH="135113" progId="ChemDraw.Document.6.0">
                  <p:embed/>
                </p:oleObj>
              </mc:Choice>
              <mc:Fallback>
                <p:oleObj name="CS ChemDraw Drawing" r:id="rId7" imgW="1171659" imgH="13511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28075" y="2470856"/>
                        <a:ext cx="1171575" cy="134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9197949" y="214518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SmI</a:t>
            </a:r>
            <a:r>
              <a:rPr lang="en-US" altLang="zh-CN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9650" y="1726056"/>
            <a:ext cx="1923979" cy="172296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5513" y="3449022"/>
            <a:ext cx="6248116" cy="28084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0099" y="939039"/>
            <a:ext cx="3634742" cy="803331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>
            <a:off x="5616006" y="1726056"/>
            <a:ext cx="657599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4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7776751" y="6104708"/>
            <a:ext cx="191588" cy="156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>
            <a:off x="0" y="886540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0" y="30176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Enantioselective Total Synthesis of (+)-</a:t>
            </a:r>
            <a:r>
              <a:rPr lang="en-US" altLang="zh-C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Euphorikanin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79" y="1768506"/>
            <a:ext cx="5253334" cy="4336202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 rot="5400000">
            <a:off x="2416713" y="3883141"/>
            <a:ext cx="590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253" y="1138687"/>
            <a:ext cx="4575450" cy="571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>
            <a:off x="0" y="886540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0" y="30176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Enantioselective Total Synthesis of (+)-</a:t>
            </a:r>
            <a:r>
              <a:rPr lang="en-US" altLang="zh-C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Euphorikanin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23" y="1148003"/>
            <a:ext cx="3999521" cy="215591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>
            <a:off x="0" y="886540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 rot="5400000">
            <a:off x="2416713" y="3883141"/>
            <a:ext cx="590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44" y="3533096"/>
            <a:ext cx="3619500" cy="11430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>
            <a:off x="77637" y="3519660"/>
            <a:ext cx="526821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964655"/>
              </p:ext>
            </p:extLst>
          </p:nvPr>
        </p:nvGraphicFramePr>
        <p:xfrm>
          <a:off x="2410696" y="4366059"/>
          <a:ext cx="13335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CS ChemDraw Drawing" r:id="rId5" imgW="133805" imgH="1171490" progId="ChemDraw.Document.6.0">
                  <p:embed/>
                </p:oleObj>
              </mc:Choice>
              <mc:Fallback>
                <p:oleObj name="CS ChemDraw Drawing" r:id="rId5" imgW="133805" imgH="11714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0696" y="4366059"/>
                        <a:ext cx="133350" cy="117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8421" y="5362794"/>
            <a:ext cx="1133475" cy="13620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9783" y="5153024"/>
            <a:ext cx="1314450" cy="15906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2812" y="1212737"/>
            <a:ext cx="5257068" cy="9869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0255" y="2410044"/>
            <a:ext cx="46196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1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>
            <a:off x="0" y="886540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0" y="30176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Enantioselective Total Synthesis of (+)-</a:t>
            </a:r>
            <a:r>
              <a:rPr lang="en-US" altLang="zh-C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Euphorikanin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308" y="1148558"/>
            <a:ext cx="5505169" cy="5709442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13339" y="3131245"/>
            <a:ext cx="552565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solidFill>
                  <a:srgbClr val="000000"/>
                </a:solidFill>
                <a:latin typeface="Arial" panose="020B0604020202020204" pitchFamily="34" charset="0"/>
              </a:rPr>
              <a:t>First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total synthesis </a:t>
            </a:r>
            <a:r>
              <a:rPr lang="en-US" altLang="zh-CN" dirty="0" smtClean="0">
                <a:solidFill>
                  <a:srgbClr val="000000"/>
                </a:solidFill>
                <a:latin typeface="Arial" panose="020B0604020202020204" pitchFamily="34" charset="0"/>
              </a:rPr>
              <a:t>of (+)-</a:t>
            </a:r>
            <a:r>
              <a:rPr lang="en-US" altLang="zh-CN" dirty="0" err="1">
                <a:solidFill>
                  <a:srgbClr val="000000"/>
                </a:solidFill>
                <a:latin typeface="Arial" panose="020B0604020202020204" pitchFamily="34" charset="0"/>
              </a:rPr>
              <a:t>euphorikanin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endParaRPr lang="en-US" altLang="zh-CN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solidFill>
                  <a:srgbClr val="000000"/>
                </a:solidFill>
                <a:latin typeface="Arial" panose="020B0604020202020204" pitchFamily="34" charset="0"/>
              </a:rPr>
              <a:t>19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steps from (+)-3-carene </a:t>
            </a:r>
          </a:p>
        </p:txBody>
      </p:sp>
    </p:spTree>
    <p:extLst>
      <p:ext uri="{BB962C8B-B14F-4D97-AF65-F5344CB8AC3E}">
        <p14:creationId xmlns:p14="http://schemas.microsoft.com/office/powerpoint/2010/main" val="116803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63587" y="3039880"/>
            <a:ext cx="9039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Thanks </a:t>
            </a:r>
            <a:r>
              <a:rPr lang="zh-CN" altLang="en-US" sz="4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endParaRPr lang="en-US" altLang="zh-CN" sz="4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4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894113" y="5551722"/>
            <a:ext cx="278675" cy="130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31494" y="347484"/>
            <a:ext cx="8075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Introduction- Erick </a:t>
            </a:r>
            <a:r>
              <a:rPr lang="en-US" altLang="zh-CN" sz="3000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M. </a:t>
            </a:r>
            <a:r>
              <a:rPr lang="en-US" altLang="zh-CN" sz="3000" b="1" dirty="0" err="1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Carreira</a:t>
            </a:r>
            <a:endParaRPr lang="en-US" altLang="zh-CN" sz="3000" b="1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endParaRPr lang="zh-CN" altLang="en-US" sz="3000" b="1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>
            <a:off x="0" y="886540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 descr="Prof. Dr.  Erick M. Carrei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071" y="932259"/>
            <a:ext cx="1891929" cy="283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/>
          <p:cNvSpPr txBox="1"/>
          <p:nvPr/>
        </p:nvSpPr>
        <p:spPr>
          <a:xfrm>
            <a:off x="231494" y="1164184"/>
            <a:ext cx="119605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Education: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-1984  B.S., UIUC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Scott E. Denmark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1984-1992  PhD &amp; work, Harvard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A.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Evans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1992–1997 Postdoctoral, Assistant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&amp; full Professor,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Caltech,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Peter B. 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Dervan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6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1998–         Full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professor, </a:t>
            </a:r>
            <a:r>
              <a:rPr lang="en-US" altLang="zh-CN" dirty="0"/>
              <a:t>ETH </a:t>
            </a:r>
            <a:r>
              <a:rPr lang="en-US" altLang="zh-CN" dirty="0" smtClean="0"/>
              <a:t>Zürich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Career:</a:t>
            </a:r>
          </a:p>
          <a:p>
            <a:pPr marL="46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2001-2019  Associate Editor of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 Letters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6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2019-        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Editor-in-Chief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          Editor-in-Chief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the American Chemical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Research:</a:t>
            </a:r>
          </a:p>
          <a:p>
            <a:pPr marL="46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Carreira's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focuses on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asymmetric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synthesis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natural products.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applications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these methods to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catalysts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to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medicinal chemistry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65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331" y="394661"/>
            <a:ext cx="2993953" cy="23916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34" y="2907102"/>
            <a:ext cx="4702668" cy="357646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 rot="5400000">
            <a:off x="1446241" y="3373401"/>
            <a:ext cx="679252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915" y="185900"/>
            <a:ext cx="6162675" cy="197167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>
            <a:off x="4865362" y="2157253"/>
            <a:ext cx="732663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1793" y="2442823"/>
            <a:ext cx="6854917" cy="20549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8705" y="4899881"/>
            <a:ext cx="2865269" cy="136127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>
            <a:off x="4865362" y="4497747"/>
            <a:ext cx="732663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3974" y="4734172"/>
            <a:ext cx="2812875" cy="144312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164943" y="6368005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NOESY (red) correlations of compounds 8,11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07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894113" y="5551722"/>
            <a:ext cx="278675" cy="130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31494" y="347484"/>
            <a:ext cx="8075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Introduction- Erick </a:t>
            </a:r>
            <a:r>
              <a:rPr lang="en-US" altLang="zh-CN" sz="3000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M. </a:t>
            </a:r>
            <a:r>
              <a:rPr lang="en-US" altLang="zh-CN" sz="3000" b="1" dirty="0" err="1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Carreira</a:t>
            </a:r>
            <a:endParaRPr lang="en-US" altLang="zh-CN" sz="3000" b="1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endParaRPr lang="zh-CN" altLang="en-US" sz="3000" b="1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>
            <a:off x="0" y="886540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 descr="Prof. Dr.  Erick M. Carrei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071" y="932259"/>
            <a:ext cx="1891929" cy="283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975" y="1427878"/>
            <a:ext cx="2097825" cy="16675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40759" y="3274947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JACS 2020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57" y="1363147"/>
            <a:ext cx="1818529" cy="179696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239491" y="3274947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JACS 2021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71" y="3771928"/>
            <a:ext cx="2567364" cy="185862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346629" y="5745390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ACIE 2019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439683" y="3274947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ACIE </a:t>
            </a:r>
            <a:r>
              <a:rPr lang="de-DE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177273" y="5766272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ACIE </a:t>
            </a:r>
            <a:r>
              <a:rPr lang="de-DE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788767" y="5863042"/>
            <a:ext cx="3212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 2009</a:t>
            </a:r>
            <a:r>
              <a:rPr lang="de-DE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de-DE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JACS 2019 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 err="1"/>
              <a:t>Mytilipin</a:t>
            </a:r>
            <a:r>
              <a:rPr lang="en-US" altLang="zh-CN" dirty="0"/>
              <a:t> </a:t>
            </a:r>
            <a:r>
              <a:rPr lang="en-US" altLang="zh-CN" dirty="0" smtClean="0"/>
              <a:t>B-revised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800" y="4080347"/>
            <a:ext cx="3371850" cy="16859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7084" y="3892132"/>
            <a:ext cx="2050796" cy="173842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5707" y="1390295"/>
            <a:ext cx="20669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5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797690" y="6205041"/>
            <a:ext cx="50672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CN" dirty="0" smtClean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Judit Hohmann Chem</a:t>
            </a:r>
            <a:r>
              <a:rPr lang="de-DE" altLang="zh-CN" dirty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Rev. </a:t>
            </a:r>
            <a:r>
              <a:rPr lang="de-DE" altLang="zh-CN" i="1" dirty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2014, 114, </a:t>
            </a:r>
            <a:r>
              <a:rPr lang="de-DE" altLang="zh-CN" i="1" dirty="0" smtClean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8579</a:t>
            </a:r>
          </a:p>
          <a:p>
            <a:r>
              <a:rPr lang="nn-NO" altLang="zh-CN" dirty="0" smtClean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Zhan-Xin </a:t>
            </a:r>
            <a:r>
              <a:rPr lang="nn-NO" altLang="zh-CN" dirty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Zhang Org. Lett. </a:t>
            </a:r>
            <a:r>
              <a:rPr lang="nn-NO" altLang="zh-CN" i="1" dirty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2016, 18, 12, 2844</a:t>
            </a:r>
            <a:endParaRPr lang="de-DE" altLang="zh-CN" dirty="0">
              <a:solidFill>
                <a:srgbClr val="7676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i="1" dirty="0" smtClean="0">
              <a:solidFill>
                <a:srgbClr val="7676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324624"/>
            <a:ext cx="9588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Introduction- 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Euphorbia </a:t>
            </a:r>
            <a:r>
              <a:rPr lang="en-US" altLang="zh-C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Diterpenes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>
            <a:off x="0" y="886540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77761" y="1122217"/>
            <a:ext cx="3793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Skeletal types of Euphorbia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diterpenes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356" y="1322575"/>
            <a:ext cx="4022128" cy="33924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85" y="4757410"/>
            <a:ext cx="5647402" cy="1752643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250660" y="6482040"/>
            <a:ext cx="1603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Org. Lett. 2016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85" y="3255960"/>
            <a:ext cx="3980732" cy="13711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085" y="1497190"/>
            <a:ext cx="4291531" cy="148617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6289" y="1224302"/>
            <a:ext cx="3447889" cy="1390676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8661623" y="2667947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871 compounds (2012)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6488" y="3187677"/>
            <a:ext cx="2376143" cy="196080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0417505" y="4442435"/>
            <a:ext cx="1603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Org. Lett. 2016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3247" y="5177631"/>
            <a:ext cx="4297752" cy="96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324624"/>
            <a:ext cx="9588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Proposed biosynthesis of </a:t>
            </a:r>
            <a:r>
              <a:rPr lang="en-US" altLang="zh-C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Euphorikanin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321" y="886540"/>
            <a:ext cx="5725489" cy="586105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>
            <a:off x="0" y="886540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96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>
            <a:off x="0" y="886540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62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Synthesis 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zh-CN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Euphorikanin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skeleton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4415" y="110198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Retrosynthetic 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 rot="5400000">
            <a:off x="3206571" y="3883141"/>
            <a:ext cx="590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12" y="1503247"/>
            <a:ext cx="6135712" cy="51455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569" y="1471315"/>
            <a:ext cx="5806142" cy="465871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653841" y="56809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7464724" y="6368631"/>
            <a:ext cx="5067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CN" dirty="0" smtClean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altLang="zh-CN" dirty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Ding, </a:t>
            </a:r>
            <a:r>
              <a:rPr lang="de-DE" altLang="zh-CN" i="1" dirty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Angew. Chem., </a:t>
            </a:r>
            <a:r>
              <a:rPr lang="de-DE" altLang="zh-CN" i="1" dirty="0" smtClean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Int. Ed</a:t>
            </a:r>
            <a:r>
              <a:rPr lang="de-DE" altLang="zh-CN" i="1" dirty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de-DE" altLang="zh-CN" dirty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2017, 56, 8898 </a:t>
            </a:r>
            <a:endParaRPr lang="de-DE" altLang="zh-CN" b="0" i="0" dirty="0" smtClean="0">
              <a:solidFill>
                <a:srgbClr val="76767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42577" y="4684876"/>
            <a:ext cx="6135711" cy="2053087"/>
          </a:xfrm>
          <a:prstGeom prst="rect">
            <a:avLst/>
          </a:prstGeom>
          <a:solidFill>
            <a:schemeClr val="bg2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79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>
            <a:off x="0" y="529003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9756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Synthesis 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zh-CN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Euphorikanin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skeleton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4415" y="102896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Pepluanol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CN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Hanfeng</a:t>
            </a:r>
            <a:r>
              <a:rPr lang="en-US" altLang="zh-CN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Ding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 rot="5400000">
            <a:off x="2980714" y="3731045"/>
            <a:ext cx="625874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97" y="1424100"/>
            <a:ext cx="4629728" cy="540642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501444" y="6488668"/>
            <a:ext cx="5067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CN" dirty="0" smtClean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altLang="zh-CN" dirty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Ding, </a:t>
            </a:r>
            <a:r>
              <a:rPr lang="de-DE" altLang="zh-CN" i="1" dirty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Angew. Chem., </a:t>
            </a:r>
            <a:r>
              <a:rPr lang="de-DE" altLang="zh-CN" i="1" dirty="0" smtClean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Int. Ed</a:t>
            </a:r>
            <a:r>
              <a:rPr lang="de-DE" altLang="zh-CN" i="1" dirty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de-DE" altLang="zh-CN" dirty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2017, 56, 8898 </a:t>
            </a:r>
            <a:endParaRPr lang="de-DE" altLang="zh-CN" b="0" i="0" dirty="0" smtClean="0">
              <a:solidFill>
                <a:srgbClr val="76767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35740" y="4883675"/>
            <a:ext cx="1366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Mitsunobu</a:t>
            </a:r>
            <a:endParaRPr lang="de-DE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146" y="624531"/>
            <a:ext cx="3711426" cy="1267917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>
            <a:off x="6095999" y="1896538"/>
            <a:ext cx="611612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>
            <a:off x="6093124" y="3796822"/>
            <a:ext cx="611612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925" y="2034645"/>
            <a:ext cx="5866276" cy="9927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0925" y="2998666"/>
            <a:ext cx="1828800" cy="7217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1007" y="3282573"/>
            <a:ext cx="4020993" cy="19827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748257" y="1943569"/>
            <a:ext cx="157642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b="1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 </a:t>
            </a:r>
            <a:r>
              <a:rPr lang="en-US" altLang="zh-CN" sz="1500" b="1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Negishi</a:t>
            </a:r>
            <a:endParaRPr lang="zh-CN" alt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4793" y="1503735"/>
            <a:ext cx="708265" cy="1000333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4727044" y="2742939"/>
            <a:ext cx="157642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Diels–Alder </a:t>
            </a:r>
            <a:endParaRPr lang="zh-CN" alt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3813" y="4030653"/>
            <a:ext cx="3693903" cy="233585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606793" y="396470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altLang="zh-CN" sz="10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NaOMe</a:t>
            </a:r>
          </a:p>
          <a:p>
            <a:r>
              <a:rPr lang="pt-BR" altLang="zh-CN" sz="10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DMDO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008925" y="5936029"/>
            <a:ext cx="11984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Nugent Reagent</a:t>
            </a:r>
          </a:p>
          <a:p>
            <a:endParaRPr lang="en-US" altLang="zh-CN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218568" y="4504174"/>
            <a:ext cx="160800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d)KHMDS, PhNTf2,</a:t>
            </a:r>
          </a:p>
          <a:p>
            <a:r>
              <a:rPr lang="en-US" altLang="zh-CN" sz="13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13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130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CuI</a:t>
            </a:r>
            <a:r>
              <a:rPr lang="en-US" altLang="zh-CN" sz="13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3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MeMgBr</a:t>
            </a:r>
            <a:r>
              <a:rPr lang="en-US" altLang="zh-CN" sz="13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4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>
            <a:off x="0" y="529003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9756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Synthesis 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zh-CN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Euphorikanin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skeleton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4415" y="102896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Pepluanol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CN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Hanfeng</a:t>
            </a:r>
            <a:r>
              <a:rPr lang="en-US" altLang="zh-CN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Ding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 rot="5400000">
            <a:off x="2980714" y="3731045"/>
            <a:ext cx="625874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97" y="1424100"/>
            <a:ext cx="4629728" cy="540642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501444" y="6488668"/>
            <a:ext cx="5067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CN" dirty="0" smtClean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altLang="zh-CN" dirty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Ding, </a:t>
            </a:r>
            <a:r>
              <a:rPr lang="de-DE" altLang="zh-CN" i="1" dirty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Angew. Chem., </a:t>
            </a:r>
            <a:r>
              <a:rPr lang="de-DE" altLang="zh-CN" i="1" dirty="0" smtClean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Int. Ed</a:t>
            </a:r>
            <a:r>
              <a:rPr lang="de-DE" altLang="zh-CN" i="1" dirty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de-DE" altLang="zh-CN" dirty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2017, 56, 8898 </a:t>
            </a:r>
            <a:endParaRPr lang="de-DE" altLang="zh-CN" b="0" i="0" dirty="0" smtClean="0">
              <a:solidFill>
                <a:srgbClr val="76767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35740" y="4883675"/>
            <a:ext cx="1366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Mitsunobu</a:t>
            </a:r>
            <a:endParaRPr lang="de-DE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>
            <a:off x="6087228" y="2126275"/>
            <a:ext cx="611612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48257" y="1943569"/>
            <a:ext cx="157642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b="1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 </a:t>
            </a:r>
            <a:r>
              <a:rPr lang="en-US" altLang="zh-CN" sz="1500" b="1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Negishi</a:t>
            </a:r>
            <a:endParaRPr lang="zh-CN" alt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793" y="1503735"/>
            <a:ext cx="708265" cy="1000333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4727044" y="2742939"/>
            <a:ext cx="157642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Diels–Alder </a:t>
            </a:r>
            <a:endParaRPr lang="zh-CN" alt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606793" y="396470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altLang="zh-CN" sz="10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NaOMe</a:t>
            </a:r>
          </a:p>
          <a:p>
            <a:r>
              <a:rPr lang="pt-BR" altLang="zh-CN" sz="10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DMDO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950" y="982990"/>
            <a:ext cx="5385217" cy="960579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5008925" y="5936029"/>
            <a:ext cx="11984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Nugent Reagent</a:t>
            </a:r>
          </a:p>
          <a:p>
            <a:endParaRPr lang="en-US" altLang="zh-CN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6751" y="2409168"/>
            <a:ext cx="4340042" cy="87996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287" y="3490858"/>
            <a:ext cx="4665281" cy="159889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0415" y="5263418"/>
            <a:ext cx="3924647" cy="109361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0086962" y="5790122"/>
            <a:ext cx="213321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altLang="zh-CN" sz="1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Org. Lett.</a:t>
            </a:r>
            <a:r>
              <a:rPr lang="nn-NO" altLang="zh-CN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1999, 1, 4, </a:t>
            </a:r>
            <a:r>
              <a:rPr lang="nn-NO" altLang="zh-CN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607</a:t>
            </a:r>
            <a:endParaRPr lang="zh-CN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19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>
            <a:off x="0" y="529003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9756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Synthesis 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zh-CN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Euphorikanin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skeleton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4415" y="102896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Pepluanol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CN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Hanfeng</a:t>
            </a:r>
            <a:r>
              <a:rPr lang="en-US" altLang="zh-CN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Ding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 rot="5400000">
            <a:off x="2989485" y="3681238"/>
            <a:ext cx="625874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653841" y="56809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47" y="1573100"/>
            <a:ext cx="4698067" cy="500896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501444" y="6488668"/>
            <a:ext cx="5067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CN" dirty="0" smtClean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altLang="zh-CN" dirty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Ding, </a:t>
            </a:r>
            <a:r>
              <a:rPr lang="de-DE" altLang="zh-CN" i="1" dirty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Angew. Chem., </a:t>
            </a:r>
            <a:r>
              <a:rPr lang="de-DE" altLang="zh-CN" i="1" dirty="0" smtClean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Int. Ed</a:t>
            </a:r>
            <a:r>
              <a:rPr lang="de-DE" altLang="zh-CN" i="1" dirty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de-DE" altLang="zh-CN" dirty="0">
                <a:solidFill>
                  <a:srgbClr val="7676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2017, 56, 8898 </a:t>
            </a:r>
            <a:endParaRPr lang="de-DE" altLang="zh-CN" b="0" i="0" dirty="0" smtClean="0">
              <a:solidFill>
                <a:srgbClr val="76767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39980" y="5866488"/>
            <a:ext cx="121953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CN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PCC</a:t>
            </a:r>
            <a:endParaRPr lang="de-DE" altLang="zh-CN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079" y="572035"/>
            <a:ext cx="4914900" cy="1047750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F35AA9B5-8A31-4C53-B9EA-F0227A075629}"/>
              </a:ext>
            </a:extLst>
          </p:cNvPr>
          <p:cNvSpPr/>
          <p:nvPr/>
        </p:nvSpPr>
        <p:spPr>
          <a:xfrm>
            <a:off x="6118859" y="1550241"/>
            <a:ext cx="611612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261338" y="2958995"/>
            <a:ext cx="19276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TEMPO/NCS</a:t>
            </a:r>
            <a:endParaRPr lang="zh-CN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83069" y="4061650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5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Saegusa</a:t>
            </a:r>
            <a:r>
              <a:rPr lang="en-US" altLang="zh-CN" sz="15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oxidation </a:t>
            </a: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upload.wikimedia.org/wikipedia/commons/3/38/ClaisenO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340" y="2644950"/>
            <a:ext cx="5076825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abler oxidation mechanis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079" y="4323883"/>
            <a:ext cx="47625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6472686" y="1954922"/>
            <a:ext cx="6096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5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Babler-Dauben</a:t>
            </a:r>
            <a:r>
              <a:rPr lang="en-US" altLang="zh-CN" sz="15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oxidation (tertiary allylic alcohols)</a:t>
            </a:r>
            <a:endParaRPr lang="zh-CN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1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468</Words>
  <Application>Microsoft Office PowerPoint</Application>
  <PresentationFormat>宽屏</PresentationFormat>
  <Paragraphs>85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 Unicode MS</vt:lpstr>
      <vt:lpstr>宋体</vt:lpstr>
      <vt:lpstr>Arial</vt:lpstr>
      <vt:lpstr>Calibri</vt:lpstr>
      <vt:lpstr>Calibri Light</vt:lpstr>
      <vt:lpstr>Times New Roman</vt:lpstr>
      <vt:lpstr>Wingdings</vt:lpstr>
      <vt:lpstr>Office 主题</vt:lpstr>
      <vt:lpstr>CS ChemDraw Drawing</vt:lpstr>
      <vt:lpstr>Enantioselective Total Synthesis of (+)-Euphorikanin A  Erick M. Carreira   Eidgenössiche Technische Hochschule Zürich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Synthesis of (–)-Merochlorin A  Erick M. Carreira   Eidgenössiche Technische Hochschule Zürich</dc:title>
  <dc:creator>Sun Yuze</dc:creator>
  <cp:lastModifiedBy>Microsoft 帐户</cp:lastModifiedBy>
  <cp:revision>137</cp:revision>
  <dcterms:created xsi:type="dcterms:W3CDTF">2018-12-26T04:37:08Z</dcterms:created>
  <dcterms:modified xsi:type="dcterms:W3CDTF">2022-08-24T08:43:09Z</dcterms:modified>
</cp:coreProperties>
</file>